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89" r:id="rId5"/>
    <p:sldId id="260" r:id="rId6"/>
    <p:sldId id="290" r:id="rId7"/>
    <p:sldId id="259" r:id="rId8"/>
    <p:sldId id="261" r:id="rId9"/>
    <p:sldId id="291" r:id="rId10"/>
    <p:sldId id="262" r:id="rId11"/>
    <p:sldId id="263" r:id="rId12"/>
    <p:sldId id="264" r:id="rId13"/>
    <p:sldId id="265" r:id="rId14"/>
    <p:sldId id="267" r:id="rId15"/>
    <p:sldId id="268" r:id="rId16"/>
    <p:sldId id="269" r:id="rId17"/>
    <p:sldId id="270" r:id="rId18"/>
    <p:sldId id="275" r:id="rId19"/>
    <p:sldId id="274" r:id="rId20"/>
    <p:sldId id="272" r:id="rId21"/>
    <p:sldId id="276" r:id="rId22"/>
    <p:sldId id="277" r:id="rId23"/>
    <p:sldId id="278" r:id="rId24"/>
    <p:sldId id="279" r:id="rId25"/>
    <p:sldId id="271" r:id="rId26"/>
    <p:sldId id="281" r:id="rId27"/>
    <p:sldId id="283" r:id="rId28"/>
    <p:sldId id="282" r:id="rId29"/>
    <p:sldId id="284" r:id="rId30"/>
    <p:sldId id="285" r:id="rId31"/>
    <p:sldId id="287" r:id="rId32"/>
    <p:sldId id="286" r:id="rId33"/>
    <p:sldId id="288"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健康保険料（万円）</c:v>
                </c:pt>
              </c:strCache>
            </c:strRef>
          </c:tx>
          <c:spPr>
            <a:solidFill>
              <a:srgbClr val="99FF99"/>
            </a:solidFill>
            <a:ln w="3175">
              <a:solidFill>
                <a:srgbClr val="00B050"/>
              </a:solidFill>
            </a:ln>
            <a:effectLst/>
          </c:spPr>
          <c:invertIfNegative val="0"/>
          <c:cat>
            <c:numRef>
              <c:f>Sheet1!$A$2:$A$202</c:f>
              <c:numCache>
                <c:formatCode>General</c:formatCode>
                <c:ptCount val="201"/>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Sheet1!$B$2:$B$202</c:f>
              <c:numCache>
                <c:formatCode>General</c:formatCode>
                <c:ptCount val="201"/>
                <c:pt idx="5">
                  <c:v>0.28999999999999998</c:v>
                </c:pt>
                <c:pt idx="6">
                  <c:v>0.28999999999999998</c:v>
                </c:pt>
                <c:pt idx="7">
                  <c:v>0.34</c:v>
                </c:pt>
                <c:pt idx="8">
                  <c:v>0.39</c:v>
                </c:pt>
                <c:pt idx="9">
                  <c:v>0.44</c:v>
                </c:pt>
                <c:pt idx="10">
                  <c:v>0.49</c:v>
                </c:pt>
                <c:pt idx="11">
                  <c:v>0.55000000000000004</c:v>
                </c:pt>
                <c:pt idx="12">
                  <c:v>0.59</c:v>
                </c:pt>
                <c:pt idx="13">
                  <c:v>0.67</c:v>
                </c:pt>
                <c:pt idx="14">
                  <c:v>0.71</c:v>
                </c:pt>
                <c:pt idx="15">
                  <c:v>0.75</c:v>
                </c:pt>
                <c:pt idx="16">
                  <c:v>0.8</c:v>
                </c:pt>
                <c:pt idx="17">
                  <c:v>0.85</c:v>
                </c:pt>
                <c:pt idx="18">
                  <c:v>0.9</c:v>
                </c:pt>
                <c:pt idx="19">
                  <c:v>0.95</c:v>
                </c:pt>
                <c:pt idx="20">
                  <c:v>1</c:v>
                </c:pt>
                <c:pt idx="21">
                  <c:v>1.1000000000000001</c:v>
                </c:pt>
                <c:pt idx="22">
                  <c:v>1.1000000000000001</c:v>
                </c:pt>
                <c:pt idx="23">
                  <c:v>1.2</c:v>
                </c:pt>
                <c:pt idx="24">
                  <c:v>1.2</c:v>
                </c:pt>
                <c:pt idx="25">
                  <c:v>1.3</c:v>
                </c:pt>
                <c:pt idx="26">
                  <c:v>1.3</c:v>
                </c:pt>
                <c:pt idx="27">
                  <c:v>1.4</c:v>
                </c:pt>
                <c:pt idx="28">
                  <c:v>1.4</c:v>
                </c:pt>
                <c:pt idx="29">
                  <c:v>1.5</c:v>
                </c:pt>
                <c:pt idx="30">
                  <c:v>1.5</c:v>
                </c:pt>
                <c:pt idx="31">
                  <c:v>1.6</c:v>
                </c:pt>
                <c:pt idx="32">
                  <c:v>1.6</c:v>
                </c:pt>
                <c:pt idx="33">
                  <c:v>1.7</c:v>
                </c:pt>
                <c:pt idx="34">
                  <c:v>1.7</c:v>
                </c:pt>
                <c:pt idx="35">
                  <c:v>1.8</c:v>
                </c:pt>
                <c:pt idx="36">
                  <c:v>1.8</c:v>
                </c:pt>
                <c:pt idx="37">
                  <c:v>1.9</c:v>
                </c:pt>
                <c:pt idx="38">
                  <c:v>1.9</c:v>
                </c:pt>
                <c:pt idx="39">
                  <c:v>1.9</c:v>
                </c:pt>
                <c:pt idx="40">
                  <c:v>2.0499999999999998</c:v>
                </c:pt>
                <c:pt idx="41">
                  <c:v>2.0499999999999998</c:v>
                </c:pt>
                <c:pt idx="42">
                  <c:v>2.0499999999999998</c:v>
                </c:pt>
                <c:pt idx="43">
                  <c:v>2.2000000000000002</c:v>
                </c:pt>
                <c:pt idx="44">
                  <c:v>2.2000000000000002</c:v>
                </c:pt>
                <c:pt idx="45">
                  <c:v>2.2000000000000002</c:v>
                </c:pt>
                <c:pt idx="46">
                  <c:v>2.35</c:v>
                </c:pt>
                <c:pt idx="47">
                  <c:v>2.35</c:v>
                </c:pt>
                <c:pt idx="48">
                  <c:v>2.35</c:v>
                </c:pt>
                <c:pt idx="49">
                  <c:v>2.5</c:v>
                </c:pt>
                <c:pt idx="50">
                  <c:v>2.5</c:v>
                </c:pt>
                <c:pt idx="51">
                  <c:v>2.5</c:v>
                </c:pt>
                <c:pt idx="52">
                  <c:v>2.65</c:v>
                </c:pt>
                <c:pt idx="53">
                  <c:v>2.65</c:v>
                </c:pt>
                <c:pt idx="54">
                  <c:v>2.65</c:v>
                </c:pt>
                <c:pt idx="55">
                  <c:v>2.8</c:v>
                </c:pt>
                <c:pt idx="56">
                  <c:v>2.8</c:v>
                </c:pt>
                <c:pt idx="57">
                  <c:v>2.8</c:v>
                </c:pt>
                <c:pt idx="58">
                  <c:v>2.95</c:v>
                </c:pt>
                <c:pt idx="59">
                  <c:v>2.95</c:v>
                </c:pt>
                <c:pt idx="60">
                  <c:v>2.95</c:v>
                </c:pt>
                <c:pt idx="61">
                  <c:v>3.1</c:v>
                </c:pt>
                <c:pt idx="62">
                  <c:v>3.1</c:v>
                </c:pt>
                <c:pt idx="63">
                  <c:v>3.1</c:v>
                </c:pt>
                <c:pt idx="64">
                  <c:v>3.25</c:v>
                </c:pt>
                <c:pt idx="65">
                  <c:v>3.25</c:v>
                </c:pt>
                <c:pt idx="66">
                  <c:v>3.25</c:v>
                </c:pt>
                <c:pt idx="67">
                  <c:v>3.4</c:v>
                </c:pt>
                <c:pt idx="68">
                  <c:v>3.4</c:v>
                </c:pt>
                <c:pt idx="69">
                  <c:v>3.4</c:v>
                </c:pt>
                <c:pt idx="70">
                  <c:v>3.55</c:v>
                </c:pt>
                <c:pt idx="71">
                  <c:v>3.55</c:v>
                </c:pt>
                <c:pt idx="72">
                  <c:v>3.55</c:v>
                </c:pt>
                <c:pt idx="73">
                  <c:v>3.75</c:v>
                </c:pt>
                <c:pt idx="74">
                  <c:v>3.75</c:v>
                </c:pt>
                <c:pt idx="75">
                  <c:v>3.75</c:v>
                </c:pt>
                <c:pt idx="76">
                  <c:v>3.75</c:v>
                </c:pt>
                <c:pt idx="77">
                  <c:v>3.95</c:v>
                </c:pt>
                <c:pt idx="78">
                  <c:v>3.95</c:v>
                </c:pt>
                <c:pt idx="79">
                  <c:v>3.95</c:v>
                </c:pt>
                <c:pt idx="80">
                  <c:v>3.95</c:v>
                </c:pt>
                <c:pt idx="81">
                  <c:v>4.1500000000000004</c:v>
                </c:pt>
                <c:pt idx="82">
                  <c:v>4.1500000000000004</c:v>
                </c:pt>
                <c:pt idx="83">
                  <c:v>4.1500000000000004</c:v>
                </c:pt>
                <c:pt idx="84">
                  <c:v>4.1500000000000004</c:v>
                </c:pt>
                <c:pt idx="85">
                  <c:v>4.1500000000000004</c:v>
                </c:pt>
                <c:pt idx="86">
                  <c:v>4.4000000000000004</c:v>
                </c:pt>
                <c:pt idx="87">
                  <c:v>4.4000000000000004</c:v>
                </c:pt>
                <c:pt idx="88">
                  <c:v>4.4000000000000004</c:v>
                </c:pt>
                <c:pt idx="89">
                  <c:v>4.4000000000000004</c:v>
                </c:pt>
                <c:pt idx="90">
                  <c:v>4.4000000000000004</c:v>
                </c:pt>
                <c:pt idx="91">
                  <c:v>4.6500000000000004</c:v>
                </c:pt>
                <c:pt idx="92">
                  <c:v>4.6500000000000004</c:v>
                </c:pt>
                <c:pt idx="93">
                  <c:v>4.6500000000000004</c:v>
                </c:pt>
                <c:pt idx="94">
                  <c:v>4.6500000000000004</c:v>
                </c:pt>
                <c:pt idx="95">
                  <c:v>4.6500000000000004</c:v>
                </c:pt>
                <c:pt idx="96">
                  <c:v>4.9000000000000004</c:v>
                </c:pt>
                <c:pt idx="97">
                  <c:v>4.9000000000000004</c:v>
                </c:pt>
                <c:pt idx="98">
                  <c:v>4.9000000000000004</c:v>
                </c:pt>
                <c:pt idx="99">
                  <c:v>4.9000000000000004</c:v>
                </c:pt>
                <c:pt idx="100">
                  <c:v>4.9000000000000004</c:v>
                </c:pt>
                <c:pt idx="101">
                  <c:v>5.15</c:v>
                </c:pt>
                <c:pt idx="102">
                  <c:v>5.15</c:v>
                </c:pt>
                <c:pt idx="103">
                  <c:v>5.15</c:v>
                </c:pt>
                <c:pt idx="104">
                  <c:v>5.15</c:v>
                </c:pt>
                <c:pt idx="105">
                  <c:v>5.15</c:v>
                </c:pt>
                <c:pt idx="106">
                  <c:v>5.45</c:v>
                </c:pt>
                <c:pt idx="107">
                  <c:v>5.45</c:v>
                </c:pt>
                <c:pt idx="108">
                  <c:v>5.45</c:v>
                </c:pt>
                <c:pt idx="109">
                  <c:v>5.45</c:v>
                </c:pt>
                <c:pt idx="110">
                  <c:v>5.45</c:v>
                </c:pt>
                <c:pt idx="111">
                  <c:v>5.45</c:v>
                </c:pt>
                <c:pt idx="112">
                  <c:v>5.75</c:v>
                </c:pt>
                <c:pt idx="113">
                  <c:v>5.75</c:v>
                </c:pt>
                <c:pt idx="114">
                  <c:v>5.75</c:v>
                </c:pt>
                <c:pt idx="115">
                  <c:v>5.75</c:v>
                </c:pt>
                <c:pt idx="116">
                  <c:v>5.75</c:v>
                </c:pt>
                <c:pt idx="117">
                  <c:v>5.75</c:v>
                </c:pt>
                <c:pt idx="118">
                  <c:v>6.05</c:v>
                </c:pt>
                <c:pt idx="119">
                  <c:v>6.05</c:v>
                </c:pt>
                <c:pt idx="120">
                  <c:v>6.05</c:v>
                </c:pt>
                <c:pt idx="121">
                  <c:v>6.05</c:v>
                </c:pt>
                <c:pt idx="122">
                  <c:v>6.05</c:v>
                </c:pt>
                <c:pt idx="123">
                  <c:v>6.05</c:v>
                </c:pt>
                <c:pt idx="124">
                  <c:v>6.35</c:v>
                </c:pt>
                <c:pt idx="125">
                  <c:v>6.35</c:v>
                </c:pt>
                <c:pt idx="126">
                  <c:v>6.35</c:v>
                </c:pt>
                <c:pt idx="127">
                  <c:v>6.35</c:v>
                </c:pt>
                <c:pt idx="128">
                  <c:v>6.35</c:v>
                </c:pt>
                <c:pt idx="129">
                  <c:v>6.35</c:v>
                </c:pt>
                <c:pt idx="130">
                  <c:v>6.65</c:v>
                </c:pt>
                <c:pt idx="131">
                  <c:v>6.65</c:v>
                </c:pt>
                <c:pt idx="132">
                  <c:v>6.65</c:v>
                </c:pt>
                <c:pt idx="133">
                  <c:v>6.65</c:v>
                </c:pt>
                <c:pt idx="134">
                  <c:v>6.65</c:v>
                </c:pt>
                <c:pt idx="135">
                  <c:v>6.65</c:v>
                </c:pt>
                <c:pt idx="136">
                  <c:v>6.95</c:v>
                </c:pt>
                <c:pt idx="137">
                  <c:v>6.95</c:v>
                </c:pt>
                <c:pt idx="138">
                  <c:v>6.95</c:v>
                </c:pt>
                <c:pt idx="139">
                  <c:v>6.95</c:v>
                </c:pt>
                <c:pt idx="140">
                  <c:v>6.95</c:v>
                </c:pt>
                <c:pt idx="141">
                  <c:v>6.95</c:v>
                </c:pt>
                <c:pt idx="142">
                  <c:v>6.95</c:v>
                </c:pt>
                <c:pt idx="143">
                  <c:v>6.95</c:v>
                </c:pt>
                <c:pt idx="144">
                  <c:v>6.95</c:v>
                </c:pt>
                <c:pt idx="145">
                  <c:v>6.95</c:v>
                </c:pt>
                <c:pt idx="146">
                  <c:v>6.95</c:v>
                </c:pt>
                <c:pt idx="147">
                  <c:v>6.95</c:v>
                </c:pt>
                <c:pt idx="148">
                  <c:v>6.95</c:v>
                </c:pt>
                <c:pt idx="149">
                  <c:v>6.95</c:v>
                </c:pt>
                <c:pt idx="150">
                  <c:v>6.95</c:v>
                </c:pt>
                <c:pt idx="151">
                  <c:v>6.95</c:v>
                </c:pt>
                <c:pt idx="152">
                  <c:v>6.95</c:v>
                </c:pt>
                <c:pt idx="153">
                  <c:v>6.95</c:v>
                </c:pt>
                <c:pt idx="154">
                  <c:v>6.95</c:v>
                </c:pt>
                <c:pt idx="155">
                  <c:v>6.95</c:v>
                </c:pt>
                <c:pt idx="156">
                  <c:v>6.95</c:v>
                </c:pt>
                <c:pt idx="157">
                  <c:v>6.95</c:v>
                </c:pt>
                <c:pt idx="158">
                  <c:v>6.95</c:v>
                </c:pt>
                <c:pt idx="159">
                  <c:v>6.95</c:v>
                </c:pt>
                <c:pt idx="160">
                  <c:v>6.95</c:v>
                </c:pt>
                <c:pt idx="161">
                  <c:v>6.95</c:v>
                </c:pt>
                <c:pt idx="162">
                  <c:v>6.95</c:v>
                </c:pt>
                <c:pt idx="163">
                  <c:v>6.95</c:v>
                </c:pt>
                <c:pt idx="164">
                  <c:v>6.95</c:v>
                </c:pt>
                <c:pt idx="165">
                  <c:v>6.95</c:v>
                </c:pt>
                <c:pt idx="166">
                  <c:v>6.95</c:v>
                </c:pt>
                <c:pt idx="167">
                  <c:v>6.95</c:v>
                </c:pt>
                <c:pt idx="168">
                  <c:v>6.95</c:v>
                </c:pt>
                <c:pt idx="169">
                  <c:v>6.95</c:v>
                </c:pt>
                <c:pt idx="170">
                  <c:v>6.95</c:v>
                </c:pt>
                <c:pt idx="171">
                  <c:v>6.95</c:v>
                </c:pt>
                <c:pt idx="172">
                  <c:v>6.95</c:v>
                </c:pt>
                <c:pt idx="173">
                  <c:v>6.95</c:v>
                </c:pt>
                <c:pt idx="174">
                  <c:v>6.95</c:v>
                </c:pt>
                <c:pt idx="175">
                  <c:v>6.95</c:v>
                </c:pt>
                <c:pt idx="176">
                  <c:v>6.95</c:v>
                </c:pt>
                <c:pt idx="177">
                  <c:v>6.95</c:v>
                </c:pt>
                <c:pt idx="178">
                  <c:v>6.95</c:v>
                </c:pt>
                <c:pt idx="179">
                  <c:v>6.95</c:v>
                </c:pt>
                <c:pt idx="180">
                  <c:v>6.95</c:v>
                </c:pt>
                <c:pt idx="181">
                  <c:v>6.95</c:v>
                </c:pt>
                <c:pt idx="182">
                  <c:v>6.95</c:v>
                </c:pt>
                <c:pt idx="183">
                  <c:v>6.95</c:v>
                </c:pt>
                <c:pt idx="184">
                  <c:v>6.95</c:v>
                </c:pt>
                <c:pt idx="185">
                  <c:v>6.95</c:v>
                </c:pt>
                <c:pt idx="186">
                  <c:v>6.95</c:v>
                </c:pt>
                <c:pt idx="187">
                  <c:v>6.95</c:v>
                </c:pt>
                <c:pt idx="188">
                  <c:v>6.95</c:v>
                </c:pt>
                <c:pt idx="189">
                  <c:v>6.95</c:v>
                </c:pt>
                <c:pt idx="190">
                  <c:v>6.95</c:v>
                </c:pt>
                <c:pt idx="191">
                  <c:v>6.95</c:v>
                </c:pt>
                <c:pt idx="192">
                  <c:v>6.95</c:v>
                </c:pt>
                <c:pt idx="193">
                  <c:v>6.95</c:v>
                </c:pt>
                <c:pt idx="194">
                  <c:v>6.95</c:v>
                </c:pt>
                <c:pt idx="195">
                  <c:v>6.95</c:v>
                </c:pt>
                <c:pt idx="196">
                  <c:v>6.95</c:v>
                </c:pt>
                <c:pt idx="197">
                  <c:v>6.95</c:v>
                </c:pt>
                <c:pt idx="198">
                  <c:v>6.95</c:v>
                </c:pt>
                <c:pt idx="199">
                  <c:v>6.95</c:v>
                </c:pt>
                <c:pt idx="200">
                  <c:v>6.95</c:v>
                </c:pt>
              </c:numCache>
            </c:numRef>
          </c:val>
          <c:extLst>
            <c:ext xmlns:c16="http://schemas.microsoft.com/office/drawing/2014/chart" uri="{C3380CC4-5D6E-409C-BE32-E72D297353CC}">
              <c16:uniqueId val="{00000000-F8F4-4D5A-83AB-4EDDC801F5C6}"/>
            </c:ext>
          </c:extLst>
        </c:ser>
        <c:dLbls>
          <c:showLegendKey val="0"/>
          <c:showVal val="0"/>
          <c:showCatName val="0"/>
          <c:showSerName val="0"/>
          <c:showPercent val="0"/>
          <c:showBubbleSize val="0"/>
        </c:dLbls>
        <c:gapWidth val="0"/>
        <c:overlap val="-27"/>
        <c:axId val="378461144"/>
        <c:axId val="378463768"/>
      </c:barChart>
      <c:lineChart>
        <c:grouping val="standard"/>
        <c:varyColors val="0"/>
        <c:ser>
          <c:idx val="1"/>
          <c:order val="1"/>
          <c:tx>
            <c:strRef>
              <c:f>Sheet1!$C$1</c:f>
              <c:strCache>
                <c:ptCount val="1"/>
                <c:pt idx="0">
                  <c:v>健康保険料／収入（％）</c:v>
                </c:pt>
              </c:strCache>
            </c:strRef>
          </c:tx>
          <c:spPr>
            <a:ln w="28575" cap="rnd">
              <a:solidFill>
                <a:srgbClr val="FF0000"/>
              </a:solidFill>
              <a:round/>
            </a:ln>
            <a:effectLst/>
          </c:spPr>
          <c:marker>
            <c:symbol val="none"/>
          </c:marker>
          <c:cat>
            <c:numRef>
              <c:f>Sheet1!$A$2:$A$202</c:f>
              <c:numCache>
                <c:formatCode>General</c:formatCode>
                <c:ptCount val="201"/>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Sheet1!$C$2:$C$202</c:f>
              <c:numCache>
                <c:formatCode>General</c:formatCode>
                <c:ptCount val="201"/>
                <c:pt idx="5" formatCode="#,##0.0">
                  <c:v>5.7999999999999989</c:v>
                </c:pt>
                <c:pt idx="6" formatCode="#,##0.0">
                  <c:v>4.833333333333333</c:v>
                </c:pt>
                <c:pt idx="7" formatCode="#,##0.0">
                  <c:v>4.8571428571428568</c:v>
                </c:pt>
                <c:pt idx="8" formatCode="#,##0.0">
                  <c:v>4.875</c:v>
                </c:pt>
                <c:pt idx="9" formatCode="#,##0.0">
                  <c:v>4.8888888888888893</c:v>
                </c:pt>
                <c:pt idx="10" formatCode="#,##0.0">
                  <c:v>4.9000000000000004</c:v>
                </c:pt>
                <c:pt idx="11" formatCode="#,##0.0">
                  <c:v>5.0000000000000009</c:v>
                </c:pt>
                <c:pt idx="12" formatCode="#,##0.0">
                  <c:v>4.916666666666667</c:v>
                </c:pt>
                <c:pt idx="13" formatCode="#,##0.0">
                  <c:v>5.1538461538461542</c:v>
                </c:pt>
                <c:pt idx="14" formatCode="#,##0.0">
                  <c:v>5.0714285714285712</c:v>
                </c:pt>
                <c:pt idx="15" formatCode="#,##0.0">
                  <c:v>5</c:v>
                </c:pt>
                <c:pt idx="16" formatCode="#,##0.0">
                  <c:v>5</c:v>
                </c:pt>
                <c:pt idx="17" formatCode="#,##0.0">
                  <c:v>5</c:v>
                </c:pt>
                <c:pt idx="18" formatCode="#,##0.0">
                  <c:v>5</c:v>
                </c:pt>
                <c:pt idx="19" formatCode="#,##0.0">
                  <c:v>5</c:v>
                </c:pt>
                <c:pt idx="20" formatCode="#,##0.0">
                  <c:v>5</c:v>
                </c:pt>
                <c:pt idx="21" formatCode="#,##0.0">
                  <c:v>5.238095238095239</c:v>
                </c:pt>
                <c:pt idx="22" formatCode="#,##0.0">
                  <c:v>5.0000000000000009</c:v>
                </c:pt>
                <c:pt idx="23" formatCode="#,##0.0">
                  <c:v>5.2173913043478262</c:v>
                </c:pt>
                <c:pt idx="24" formatCode="#,##0.0">
                  <c:v>5</c:v>
                </c:pt>
                <c:pt idx="25" formatCode="#,##0.0">
                  <c:v>5.2</c:v>
                </c:pt>
                <c:pt idx="26" formatCode="#,##0.0">
                  <c:v>5</c:v>
                </c:pt>
                <c:pt idx="27" formatCode="#,##0.0">
                  <c:v>5.1851851851851851</c:v>
                </c:pt>
                <c:pt idx="28" formatCode="#,##0.0">
                  <c:v>5</c:v>
                </c:pt>
                <c:pt idx="29" formatCode="#,##0.0">
                  <c:v>5.1724137931034484</c:v>
                </c:pt>
                <c:pt idx="30" formatCode="#,##0.0">
                  <c:v>5</c:v>
                </c:pt>
                <c:pt idx="31" formatCode="#,##0.0">
                  <c:v>5.161290322580645</c:v>
                </c:pt>
                <c:pt idx="32" formatCode="#,##0.0">
                  <c:v>5</c:v>
                </c:pt>
                <c:pt idx="33" formatCode="#,##0.0">
                  <c:v>5.1515151515151514</c:v>
                </c:pt>
                <c:pt idx="34" formatCode="#,##0.0">
                  <c:v>5</c:v>
                </c:pt>
                <c:pt idx="35" formatCode="#,##0.0">
                  <c:v>5.1428571428571432</c:v>
                </c:pt>
                <c:pt idx="36" formatCode="#,##0.0">
                  <c:v>5</c:v>
                </c:pt>
                <c:pt idx="37" formatCode="#,##0.0">
                  <c:v>5.1351351351351351</c:v>
                </c:pt>
                <c:pt idx="38" formatCode="#,##0.0">
                  <c:v>5</c:v>
                </c:pt>
                <c:pt idx="39" formatCode="#,##0.0">
                  <c:v>4.8717948717948714</c:v>
                </c:pt>
                <c:pt idx="40" formatCode="#,##0.0">
                  <c:v>5.1249999999999991</c:v>
                </c:pt>
                <c:pt idx="41" formatCode="#,##0.0">
                  <c:v>4.9999999999999991</c:v>
                </c:pt>
                <c:pt idx="42" formatCode="#,##0.0">
                  <c:v>4.8809523809523805</c:v>
                </c:pt>
                <c:pt idx="43" formatCode="#,##0.0">
                  <c:v>5.116279069767443</c:v>
                </c:pt>
                <c:pt idx="44" formatCode="#,##0.0">
                  <c:v>5.0000000000000009</c:v>
                </c:pt>
                <c:pt idx="45" formatCode="#,##0.0">
                  <c:v>4.8888888888888893</c:v>
                </c:pt>
                <c:pt idx="46" formatCode="#,##0.0">
                  <c:v>5.1086956521739131</c:v>
                </c:pt>
                <c:pt idx="47" formatCode="#,##0.0">
                  <c:v>5</c:v>
                </c:pt>
                <c:pt idx="48" formatCode="#,##0.0">
                  <c:v>4.895833333333333</c:v>
                </c:pt>
                <c:pt idx="49" formatCode="#,##0.0">
                  <c:v>5.1020408163265305</c:v>
                </c:pt>
                <c:pt idx="50" formatCode="#,##0.0">
                  <c:v>5</c:v>
                </c:pt>
                <c:pt idx="51" formatCode="#,##0.0">
                  <c:v>4.9019607843137258</c:v>
                </c:pt>
                <c:pt idx="52" formatCode="#,##0.0">
                  <c:v>5.0961538461538458</c:v>
                </c:pt>
                <c:pt idx="53" formatCode="#,##0.0">
                  <c:v>5</c:v>
                </c:pt>
                <c:pt idx="54" formatCode="#,##0.0">
                  <c:v>4.9074074074074074</c:v>
                </c:pt>
                <c:pt idx="55" formatCode="#,##0.0">
                  <c:v>5.0909090909090908</c:v>
                </c:pt>
                <c:pt idx="56" formatCode="#,##0.0">
                  <c:v>5</c:v>
                </c:pt>
                <c:pt idx="57" formatCode="#,##0.0">
                  <c:v>4.9122807017543861</c:v>
                </c:pt>
                <c:pt idx="58" formatCode="#,##0.0">
                  <c:v>5.0862068965517242</c:v>
                </c:pt>
                <c:pt idx="59" formatCode="#,##0.0">
                  <c:v>5</c:v>
                </c:pt>
                <c:pt idx="60" formatCode="#,##0.0">
                  <c:v>4.916666666666667</c:v>
                </c:pt>
                <c:pt idx="61" formatCode="#,##0.0">
                  <c:v>5.081967213114754</c:v>
                </c:pt>
                <c:pt idx="62" formatCode="#,##0.0">
                  <c:v>5</c:v>
                </c:pt>
                <c:pt idx="63" formatCode="#,##0.0">
                  <c:v>4.9206349206349209</c:v>
                </c:pt>
                <c:pt idx="64" formatCode="#,##0.0">
                  <c:v>5.078125</c:v>
                </c:pt>
                <c:pt idx="65" formatCode="#,##0.0">
                  <c:v>5</c:v>
                </c:pt>
                <c:pt idx="66" formatCode="#,##0.0">
                  <c:v>4.9242424242424239</c:v>
                </c:pt>
                <c:pt idx="67" formatCode="#,##0.0">
                  <c:v>5.0746268656716422</c:v>
                </c:pt>
                <c:pt idx="68" formatCode="#,##0.0">
                  <c:v>5</c:v>
                </c:pt>
                <c:pt idx="69" formatCode="#,##0.0">
                  <c:v>4.9275362318840576</c:v>
                </c:pt>
                <c:pt idx="70" formatCode="#,##0.0">
                  <c:v>5.0714285714285712</c:v>
                </c:pt>
                <c:pt idx="71" formatCode="#,##0.0">
                  <c:v>5</c:v>
                </c:pt>
                <c:pt idx="72" formatCode="#,##0.0">
                  <c:v>4.9305555555555554</c:v>
                </c:pt>
                <c:pt idx="73" formatCode="#,##0.0">
                  <c:v>5.1369863013698627</c:v>
                </c:pt>
                <c:pt idx="74" formatCode="#,##0.0">
                  <c:v>5.0675675675675675</c:v>
                </c:pt>
                <c:pt idx="75" formatCode="#,##0.0">
                  <c:v>5</c:v>
                </c:pt>
                <c:pt idx="76" formatCode="#,##0.0">
                  <c:v>4.9342105263157894</c:v>
                </c:pt>
                <c:pt idx="77" formatCode="#,##0.0">
                  <c:v>5.1298701298701301</c:v>
                </c:pt>
                <c:pt idx="78" formatCode="#,##0.0">
                  <c:v>5.0641025641025639</c:v>
                </c:pt>
                <c:pt idx="79" formatCode="#,##0.0">
                  <c:v>5</c:v>
                </c:pt>
                <c:pt idx="80" formatCode="#,##0.0">
                  <c:v>4.9375</c:v>
                </c:pt>
                <c:pt idx="81" formatCode="#,##0.0">
                  <c:v>5.1234567901234573</c:v>
                </c:pt>
                <c:pt idx="82" formatCode="#,##0.0">
                  <c:v>5.0609756097560981</c:v>
                </c:pt>
                <c:pt idx="83" formatCode="#,##0.0">
                  <c:v>5.0000000000000009</c:v>
                </c:pt>
                <c:pt idx="84" formatCode="#,##0.0">
                  <c:v>4.9404761904761916</c:v>
                </c:pt>
                <c:pt idx="85" formatCode="#,##0.0">
                  <c:v>4.882352941176471</c:v>
                </c:pt>
                <c:pt idx="86" formatCode="#,##0.0">
                  <c:v>5.116279069767443</c:v>
                </c:pt>
                <c:pt idx="87" formatCode="#,##0.0">
                  <c:v>5.057471264367817</c:v>
                </c:pt>
                <c:pt idx="88" formatCode="#,##0.0">
                  <c:v>5.0000000000000009</c:v>
                </c:pt>
                <c:pt idx="89" formatCode="#,##0.0">
                  <c:v>4.9438202247191017</c:v>
                </c:pt>
                <c:pt idx="90" formatCode="#,##0.0">
                  <c:v>4.8888888888888893</c:v>
                </c:pt>
                <c:pt idx="91" formatCode="#,##0.0">
                  <c:v>5.1098901098901104</c:v>
                </c:pt>
                <c:pt idx="92" formatCode="#,##0.0">
                  <c:v>5.054347826086957</c:v>
                </c:pt>
                <c:pt idx="93" formatCode="#,##0.0">
                  <c:v>5.0000000000000009</c:v>
                </c:pt>
                <c:pt idx="94" formatCode="#,##0.0">
                  <c:v>4.9468085106382986</c:v>
                </c:pt>
                <c:pt idx="95" formatCode="#,##0.0">
                  <c:v>4.8947368421052637</c:v>
                </c:pt>
                <c:pt idx="96" formatCode="#,##0.0">
                  <c:v>5.104166666666667</c:v>
                </c:pt>
                <c:pt idx="97" formatCode="#,##0.0">
                  <c:v>5.051546391752578</c:v>
                </c:pt>
                <c:pt idx="98" formatCode="#,##0.0">
                  <c:v>5.0000000000000009</c:v>
                </c:pt>
                <c:pt idx="99" formatCode="#,##0.0">
                  <c:v>4.9494949494949498</c:v>
                </c:pt>
                <c:pt idx="100" formatCode="#,##0.0">
                  <c:v>4.9000000000000004</c:v>
                </c:pt>
                <c:pt idx="101" formatCode="#,##0.0">
                  <c:v>5.0990099009900991</c:v>
                </c:pt>
                <c:pt idx="102" formatCode="#,##0.0">
                  <c:v>5.0490196078431371</c:v>
                </c:pt>
                <c:pt idx="103" formatCode="#,##0.0">
                  <c:v>5</c:v>
                </c:pt>
                <c:pt idx="104" formatCode="#,##0.0">
                  <c:v>4.9519230769230766</c:v>
                </c:pt>
                <c:pt idx="105" formatCode="#,##0.0">
                  <c:v>4.9047619047619051</c:v>
                </c:pt>
                <c:pt idx="106" formatCode="#,##0.0">
                  <c:v>5.1415094339622645</c:v>
                </c:pt>
                <c:pt idx="107" formatCode="#,##0.0">
                  <c:v>5.0934579439252339</c:v>
                </c:pt>
                <c:pt idx="108" formatCode="#,##0.0">
                  <c:v>5.0462962962962967</c:v>
                </c:pt>
                <c:pt idx="109" formatCode="#,##0.0">
                  <c:v>5</c:v>
                </c:pt>
                <c:pt idx="110" formatCode="#,##0.0">
                  <c:v>4.9545454545454541</c:v>
                </c:pt>
                <c:pt idx="111" formatCode="#,##0.0">
                  <c:v>4.9099099099099099</c:v>
                </c:pt>
                <c:pt idx="112" formatCode="#,##0.0">
                  <c:v>5.1339285714285712</c:v>
                </c:pt>
                <c:pt idx="113" formatCode="#,##0.0">
                  <c:v>5.0884955752212386</c:v>
                </c:pt>
                <c:pt idx="114" formatCode="#,##0.0">
                  <c:v>5.0438596491228074</c:v>
                </c:pt>
                <c:pt idx="115" formatCode="#,##0.0">
                  <c:v>5</c:v>
                </c:pt>
                <c:pt idx="116" formatCode="#,##0.0">
                  <c:v>4.9568965517241379</c:v>
                </c:pt>
                <c:pt idx="117" formatCode="#,##0.0">
                  <c:v>4.9145299145299148</c:v>
                </c:pt>
                <c:pt idx="118" formatCode="#,##0.0">
                  <c:v>5.1271186440677967</c:v>
                </c:pt>
                <c:pt idx="119" formatCode="#,##0.0">
                  <c:v>5.0840336134453779</c:v>
                </c:pt>
                <c:pt idx="120" formatCode="#,##0.0">
                  <c:v>5.041666666666667</c:v>
                </c:pt>
                <c:pt idx="121" formatCode="#,##0.0">
                  <c:v>5</c:v>
                </c:pt>
                <c:pt idx="122" formatCode="#,##0.0">
                  <c:v>4.9590163934426226</c:v>
                </c:pt>
                <c:pt idx="123" formatCode="#,##0.0">
                  <c:v>4.9186991869918701</c:v>
                </c:pt>
                <c:pt idx="124" formatCode="#,##0.0">
                  <c:v>5.120967741935484</c:v>
                </c:pt>
                <c:pt idx="125" formatCode="#,##0.0">
                  <c:v>5.08</c:v>
                </c:pt>
                <c:pt idx="126" formatCode="#,##0.0">
                  <c:v>5.0396825396825395</c:v>
                </c:pt>
                <c:pt idx="127" formatCode="#,##0.0">
                  <c:v>5</c:v>
                </c:pt>
                <c:pt idx="128" formatCode="#,##0.0">
                  <c:v>4.9609375</c:v>
                </c:pt>
                <c:pt idx="129" formatCode="#,##0.0">
                  <c:v>4.9224806201550386</c:v>
                </c:pt>
                <c:pt idx="130" formatCode="#,##0.0">
                  <c:v>5.115384615384615</c:v>
                </c:pt>
                <c:pt idx="131" formatCode="#,##0.0">
                  <c:v>5.0763358778625953</c:v>
                </c:pt>
                <c:pt idx="132" formatCode="#,##0.0">
                  <c:v>5.0378787878787881</c:v>
                </c:pt>
                <c:pt idx="133" formatCode="#,##0.0">
                  <c:v>5</c:v>
                </c:pt>
                <c:pt idx="134" formatCode="#,##0.0">
                  <c:v>4.9626865671641793</c:v>
                </c:pt>
                <c:pt idx="135" formatCode="#,##0.0">
                  <c:v>4.9259259259259256</c:v>
                </c:pt>
                <c:pt idx="136" formatCode="#,##0.0">
                  <c:v>5.1102941176470589</c:v>
                </c:pt>
                <c:pt idx="137" formatCode="#,##0.0">
                  <c:v>5.0729927007299267</c:v>
                </c:pt>
                <c:pt idx="138" formatCode="#,##0.0">
                  <c:v>5.0362318840579707</c:v>
                </c:pt>
                <c:pt idx="139" formatCode="#,##0.0">
                  <c:v>5</c:v>
                </c:pt>
                <c:pt idx="140" formatCode="#,##0.0">
                  <c:v>4.9642857142857144</c:v>
                </c:pt>
                <c:pt idx="141" formatCode="#,##0.0">
                  <c:v>4.9290780141843973</c:v>
                </c:pt>
                <c:pt idx="142" formatCode="#,##0.0">
                  <c:v>4.894366197183099</c:v>
                </c:pt>
                <c:pt idx="143" formatCode="#,##0.0">
                  <c:v>4.86013986013986</c:v>
                </c:pt>
                <c:pt idx="144" formatCode="#,##0.0">
                  <c:v>4.8263888888888893</c:v>
                </c:pt>
                <c:pt idx="145" formatCode="#,##0.0">
                  <c:v>4.7931034482758621</c:v>
                </c:pt>
                <c:pt idx="146" formatCode="#,##0.0">
                  <c:v>4.7602739726027394</c:v>
                </c:pt>
                <c:pt idx="147" formatCode="#,##0.0">
                  <c:v>4.7278911564625847</c:v>
                </c:pt>
                <c:pt idx="148" formatCode="#,##0.0">
                  <c:v>4.6959459459459456</c:v>
                </c:pt>
                <c:pt idx="149" formatCode="#,##0.0">
                  <c:v>4.6644295302013425</c:v>
                </c:pt>
                <c:pt idx="150" formatCode="#,##0.0">
                  <c:v>4.6333333333333337</c:v>
                </c:pt>
                <c:pt idx="151" formatCode="#,##0.0">
                  <c:v>4.6026490066225163</c:v>
                </c:pt>
                <c:pt idx="152" formatCode="#,##0.0">
                  <c:v>4.5723684210526319</c:v>
                </c:pt>
                <c:pt idx="153" formatCode="#,##0.0">
                  <c:v>4.5424836601307188</c:v>
                </c:pt>
                <c:pt idx="154" formatCode="#,##0.0">
                  <c:v>4.5129870129870131</c:v>
                </c:pt>
                <c:pt idx="155" formatCode="#,##0.0">
                  <c:v>4.4838709677419351</c:v>
                </c:pt>
                <c:pt idx="156" formatCode="#,##0.0">
                  <c:v>4.4551282051282053</c:v>
                </c:pt>
                <c:pt idx="157" formatCode="#,##0.0">
                  <c:v>4.4267515923566876</c:v>
                </c:pt>
                <c:pt idx="158" formatCode="#,##0.0">
                  <c:v>4.3987341772151902</c:v>
                </c:pt>
                <c:pt idx="159" formatCode="#,##0.0">
                  <c:v>4.3710691823899372</c:v>
                </c:pt>
                <c:pt idx="160" formatCode="#,##0.0">
                  <c:v>4.34375</c:v>
                </c:pt>
                <c:pt idx="161" formatCode="#,##0.0">
                  <c:v>4.316770186335404</c:v>
                </c:pt>
                <c:pt idx="162" formatCode="#,##0.0">
                  <c:v>4.2901234567901234</c:v>
                </c:pt>
                <c:pt idx="163" formatCode="#,##0.0">
                  <c:v>4.2638036809815949</c:v>
                </c:pt>
                <c:pt idx="164" formatCode="#,##0.0">
                  <c:v>4.2378048780487809</c:v>
                </c:pt>
                <c:pt idx="165" formatCode="#,##0.0">
                  <c:v>4.2121212121212119</c:v>
                </c:pt>
                <c:pt idx="166" formatCode="#,##0.0">
                  <c:v>4.1867469879518069</c:v>
                </c:pt>
                <c:pt idx="167" formatCode="#,##0.0">
                  <c:v>4.1616766467065869</c:v>
                </c:pt>
                <c:pt idx="168" formatCode="#,##0.0">
                  <c:v>4.1369047619047619</c:v>
                </c:pt>
                <c:pt idx="169" formatCode="#,##0.0">
                  <c:v>4.1124260355029589</c:v>
                </c:pt>
                <c:pt idx="170" formatCode="#,##0.0">
                  <c:v>4.0882352941176467</c:v>
                </c:pt>
                <c:pt idx="171" formatCode="#,##0.0">
                  <c:v>4.064327485380117</c:v>
                </c:pt>
                <c:pt idx="172" formatCode="#,##0.0">
                  <c:v>4.0406976744186043</c:v>
                </c:pt>
                <c:pt idx="173" formatCode="#,##0.0">
                  <c:v>4.0173410404624281</c:v>
                </c:pt>
                <c:pt idx="174" formatCode="#,##0.0">
                  <c:v>3.9942528735632186</c:v>
                </c:pt>
                <c:pt idx="175" formatCode="#,##0.0">
                  <c:v>3.9714285714285715</c:v>
                </c:pt>
                <c:pt idx="176" formatCode="#,##0.0">
                  <c:v>3.9488636363636362</c:v>
                </c:pt>
                <c:pt idx="177" formatCode="#,##0.0">
                  <c:v>3.9265536723163841</c:v>
                </c:pt>
                <c:pt idx="178" formatCode="#,##0.0">
                  <c:v>3.904494382022472</c:v>
                </c:pt>
                <c:pt idx="179" formatCode="#,##0.0">
                  <c:v>3.8826815642458099</c:v>
                </c:pt>
                <c:pt idx="180" formatCode="#,##0.0">
                  <c:v>3.8611111111111112</c:v>
                </c:pt>
                <c:pt idx="181" formatCode="#,##0.0">
                  <c:v>3.839779005524862</c:v>
                </c:pt>
                <c:pt idx="182" formatCode="#,##0.0">
                  <c:v>3.8186813186813189</c:v>
                </c:pt>
                <c:pt idx="183" formatCode="#,##0.0">
                  <c:v>3.7978142076502732</c:v>
                </c:pt>
                <c:pt idx="184" formatCode="#,##0.0">
                  <c:v>3.777173913043478</c:v>
                </c:pt>
                <c:pt idx="185" formatCode="#,##0.0">
                  <c:v>3.7567567567567566</c:v>
                </c:pt>
                <c:pt idx="186" formatCode="#,##0.0">
                  <c:v>3.736559139784946</c:v>
                </c:pt>
                <c:pt idx="187" formatCode="#,##0.0">
                  <c:v>3.7165775401069521</c:v>
                </c:pt>
                <c:pt idx="188" formatCode="#,##0.0">
                  <c:v>3.6968085106382977</c:v>
                </c:pt>
                <c:pt idx="189" formatCode="#,##0.0">
                  <c:v>3.6772486772486772</c:v>
                </c:pt>
                <c:pt idx="190" formatCode="#,##0.0">
                  <c:v>3.6578947368421053</c:v>
                </c:pt>
                <c:pt idx="191" formatCode="#,##0.0">
                  <c:v>3.6387434554973823</c:v>
                </c:pt>
                <c:pt idx="192" formatCode="#,##0.0">
                  <c:v>3.6197916666666665</c:v>
                </c:pt>
                <c:pt idx="193" formatCode="#,##0.0">
                  <c:v>3.6010362694300517</c:v>
                </c:pt>
                <c:pt idx="194" formatCode="#,##0.0">
                  <c:v>3.5824742268041239</c:v>
                </c:pt>
                <c:pt idx="195" formatCode="#,##0.0">
                  <c:v>3.5641025641025643</c:v>
                </c:pt>
                <c:pt idx="196" formatCode="#,##0.0">
                  <c:v>3.545918367346939</c:v>
                </c:pt>
                <c:pt idx="197" formatCode="#,##0.0">
                  <c:v>3.5279187817258881</c:v>
                </c:pt>
                <c:pt idx="198" formatCode="#,##0.0">
                  <c:v>3.5101010101010099</c:v>
                </c:pt>
                <c:pt idx="199" formatCode="#,##0.0">
                  <c:v>3.4924623115577891</c:v>
                </c:pt>
                <c:pt idx="200" formatCode="#,##0.0">
                  <c:v>3.4750000000000001</c:v>
                </c:pt>
              </c:numCache>
            </c:numRef>
          </c:val>
          <c:smooth val="0"/>
          <c:extLst>
            <c:ext xmlns:c16="http://schemas.microsoft.com/office/drawing/2014/chart" uri="{C3380CC4-5D6E-409C-BE32-E72D297353CC}">
              <c16:uniqueId val="{00000001-F8F4-4D5A-83AB-4EDDC801F5C6}"/>
            </c:ext>
          </c:extLst>
        </c:ser>
        <c:dLbls>
          <c:showLegendKey val="0"/>
          <c:showVal val="0"/>
          <c:showCatName val="0"/>
          <c:showSerName val="0"/>
          <c:showPercent val="0"/>
          <c:showBubbleSize val="0"/>
        </c:dLbls>
        <c:marker val="1"/>
        <c:smooth val="0"/>
        <c:axId val="382323824"/>
        <c:axId val="382326448"/>
      </c:lineChart>
      <c:catAx>
        <c:axId val="378461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378463768"/>
        <c:crosses val="autoZero"/>
        <c:auto val="1"/>
        <c:lblAlgn val="ctr"/>
        <c:lblOffset val="100"/>
        <c:tickLblSkip val="10"/>
        <c:noMultiLvlLbl val="0"/>
      </c:catAx>
      <c:valAx>
        <c:axId val="378463768"/>
        <c:scaling>
          <c:orientation val="minMax"/>
          <c:max val="8"/>
        </c:scaling>
        <c:delete val="0"/>
        <c:axPos val="l"/>
        <c:majorGridlines>
          <c:spPr>
            <a:ln w="9525" cap="flat" cmpd="sng" algn="ctr">
              <a:solidFill>
                <a:schemeClr val="tx1">
                  <a:lumMod val="15000"/>
                  <a:lumOff val="85000"/>
                </a:schemeClr>
              </a:solid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378461144"/>
        <c:crosses val="autoZero"/>
        <c:crossBetween val="between"/>
      </c:valAx>
      <c:valAx>
        <c:axId val="382326448"/>
        <c:scaling>
          <c:orientation val="minMax"/>
          <c:max val="6"/>
        </c:scaling>
        <c:delete val="0"/>
        <c:axPos val="r"/>
        <c:numFmt formatCode="#,##0.0_);[Red]\(#,##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382323824"/>
        <c:crosses val="max"/>
        <c:crossBetween val="between"/>
      </c:valAx>
      <c:catAx>
        <c:axId val="382323824"/>
        <c:scaling>
          <c:orientation val="minMax"/>
        </c:scaling>
        <c:delete val="1"/>
        <c:axPos val="b"/>
        <c:numFmt formatCode="General" sourceLinked="1"/>
        <c:majorTickMark val="out"/>
        <c:minorTickMark val="none"/>
        <c:tickLblPos val="nextTo"/>
        <c:crossAx val="38232644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厚生年金保険料（万円）</c:v>
                </c:pt>
              </c:strCache>
            </c:strRef>
          </c:tx>
          <c:spPr>
            <a:solidFill>
              <a:srgbClr val="FFCCFF"/>
            </a:solidFill>
            <a:ln w="3175">
              <a:solidFill>
                <a:srgbClr val="FF00FF"/>
              </a:solidFill>
            </a:ln>
            <a:effectLst/>
          </c:spPr>
          <c:invertIfNegative val="0"/>
          <c:cat>
            <c:numRef>
              <c:f>Sheet1!$A$2:$A$202</c:f>
              <c:numCache>
                <c:formatCode>General</c:formatCode>
                <c:ptCount val="201"/>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Sheet1!$B$2:$B$202</c:f>
              <c:numCache>
                <c:formatCode>General</c:formatCode>
                <c:ptCount val="201"/>
                <c:pt idx="5" formatCode="#,##0.0;[Red]\-#,##0.0">
                  <c:v>0.80520000000000003</c:v>
                </c:pt>
                <c:pt idx="6" formatCode="#,##0.0;[Red]\-#,##0.0">
                  <c:v>0.80520000000000003</c:v>
                </c:pt>
                <c:pt idx="7" formatCode="#,##0.0;[Red]\-#,##0.0">
                  <c:v>0.80520000000000003</c:v>
                </c:pt>
                <c:pt idx="8" formatCode="#,##0.0;[Red]\-#,##0.0">
                  <c:v>0.80520000000000003</c:v>
                </c:pt>
                <c:pt idx="9" formatCode="#,##0.0;[Red]\-#,##0.0">
                  <c:v>0.80520000000000003</c:v>
                </c:pt>
                <c:pt idx="10" formatCode="#,##0.0;[Red]\-#,##0.0">
                  <c:v>0.89670000000000005</c:v>
                </c:pt>
                <c:pt idx="11" formatCode="#,##0.0;[Red]\-#,##0.0">
                  <c:v>1.0065</c:v>
                </c:pt>
                <c:pt idx="12" formatCode="#,##0.0;[Red]\-#,##0.0">
                  <c:v>1.0797000000000001</c:v>
                </c:pt>
                <c:pt idx="13" formatCode="#,##0.0;[Red]\-#,##0.0">
                  <c:v>1.2261</c:v>
                </c:pt>
                <c:pt idx="14" formatCode="#,##0.0;[Red]\-#,##0.0">
                  <c:v>1.2992999999999999</c:v>
                </c:pt>
                <c:pt idx="15" formatCode="#,##0.0;[Red]\-#,##0.0">
                  <c:v>1.3725000000000001</c:v>
                </c:pt>
                <c:pt idx="16" formatCode="#,##0.0;[Red]\-#,##0.0">
                  <c:v>1.464</c:v>
                </c:pt>
                <c:pt idx="17" formatCode="#,##0.0;[Red]\-#,##0.0">
                  <c:v>1.5555000000000001</c:v>
                </c:pt>
                <c:pt idx="18" formatCode="#,##0.0;[Red]\-#,##0.0">
                  <c:v>1.647</c:v>
                </c:pt>
                <c:pt idx="19" formatCode="#,##0.0;[Red]\-#,##0.0">
                  <c:v>1.7384999999999999</c:v>
                </c:pt>
                <c:pt idx="20" formatCode="#,##0.0;[Red]\-#,##0.0">
                  <c:v>1.83</c:v>
                </c:pt>
                <c:pt idx="21" formatCode="#,##0.0;[Red]\-#,##0.0">
                  <c:v>2.0129999999999999</c:v>
                </c:pt>
                <c:pt idx="22" formatCode="#,##0.0;[Red]\-#,##0.0">
                  <c:v>2.0129999999999999</c:v>
                </c:pt>
                <c:pt idx="23" formatCode="#,##0.0;[Red]\-#,##0.0">
                  <c:v>2.1960000000000002</c:v>
                </c:pt>
                <c:pt idx="24" formatCode="#,##0.0;[Red]\-#,##0.0">
                  <c:v>2.1960000000000002</c:v>
                </c:pt>
                <c:pt idx="25" formatCode="#,##0.0;[Red]\-#,##0.0">
                  <c:v>2.379</c:v>
                </c:pt>
                <c:pt idx="26" formatCode="#,##0.0;[Red]\-#,##0.0">
                  <c:v>2.379</c:v>
                </c:pt>
                <c:pt idx="27" formatCode="#,##0.0;[Red]\-#,##0.0">
                  <c:v>2.5619999999999998</c:v>
                </c:pt>
                <c:pt idx="28" formatCode="#,##0.0;[Red]\-#,##0.0">
                  <c:v>2.5619999999999998</c:v>
                </c:pt>
                <c:pt idx="29" formatCode="#,##0.0;[Red]\-#,##0.0">
                  <c:v>2.7450000000000001</c:v>
                </c:pt>
                <c:pt idx="30" formatCode="#,##0.0;[Red]\-#,##0.0">
                  <c:v>2.7450000000000001</c:v>
                </c:pt>
                <c:pt idx="31" formatCode="#,##0.0;[Red]\-#,##0.0">
                  <c:v>2.9279999999999999</c:v>
                </c:pt>
                <c:pt idx="32" formatCode="#,##0.0;[Red]\-#,##0.0">
                  <c:v>2.9279999999999999</c:v>
                </c:pt>
                <c:pt idx="33" formatCode="#,##0.0;[Red]\-#,##0.0">
                  <c:v>3.1110000000000002</c:v>
                </c:pt>
                <c:pt idx="34" formatCode="#,##0.0;[Red]\-#,##0.0">
                  <c:v>3.1110000000000002</c:v>
                </c:pt>
                <c:pt idx="35" formatCode="#,##0.0;[Red]\-#,##0.0">
                  <c:v>3.294</c:v>
                </c:pt>
                <c:pt idx="36" formatCode="#,##0.0;[Red]\-#,##0.0">
                  <c:v>3.294</c:v>
                </c:pt>
                <c:pt idx="37" formatCode="#,##0.0;[Red]\-#,##0.0">
                  <c:v>3.4769999999999999</c:v>
                </c:pt>
                <c:pt idx="38" formatCode="#,##0.0;[Red]\-#,##0.0">
                  <c:v>3.4769999999999999</c:v>
                </c:pt>
                <c:pt idx="39" formatCode="#,##0.0;[Red]\-#,##0.0">
                  <c:v>3.4769999999999999</c:v>
                </c:pt>
                <c:pt idx="40" formatCode="#,##0.0;[Red]\-#,##0.0">
                  <c:v>3.7515000000000001</c:v>
                </c:pt>
                <c:pt idx="41" formatCode="#,##0.0;[Red]\-#,##0.0">
                  <c:v>3.7515000000000001</c:v>
                </c:pt>
                <c:pt idx="42" formatCode="#,##0.0;[Red]\-#,##0.0">
                  <c:v>3.7515000000000001</c:v>
                </c:pt>
                <c:pt idx="43" formatCode="#,##0.0;[Red]\-#,##0.0">
                  <c:v>4.0259999999999998</c:v>
                </c:pt>
                <c:pt idx="44" formatCode="#,##0.0;[Red]\-#,##0.0">
                  <c:v>4.0259999999999998</c:v>
                </c:pt>
                <c:pt idx="45" formatCode="#,##0.0;[Red]\-#,##0.0">
                  <c:v>4.0259999999999998</c:v>
                </c:pt>
                <c:pt idx="46" formatCode="#,##0.0;[Red]\-#,##0.0">
                  <c:v>4.3005000000000004</c:v>
                </c:pt>
                <c:pt idx="47" formatCode="#,##0.0;[Red]\-#,##0.0">
                  <c:v>4.3005000000000004</c:v>
                </c:pt>
                <c:pt idx="48" formatCode="#,##0.0;[Red]\-#,##0.0">
                  <c:v>4.3005000000000004</c:v>
                </c:pt>
                <c:pt idx="49" formatCode="#,##0.0;[Red]\-#,##0.0">
                  <c:v>4.5750000000000002</c:v>
                </c:pt>
                <c:pt idx="50" formatCode="#,##0.0;[Red]\-#,##0.0">
                  <c:v>4.5750000000000002</c:v>
                </c:pt>
                <c:pt idx="51" formatCode="#,##0.0;[Red]\-#,##0.0">
                  <c:v>4.5750000000000002</c:v>
                </c:pt>
                <c:pt idx="52" formatCode="#,##0.0;[Red]\-#,##0.0">
                  <c:v>4.8494999999999999</c:v>
                </c:pt>
                <c:pt idx="53" formatCode="#,##0.0;[Red]\-#,##0.0">
                  <c:v>4.8494999999999999</c:v>
                </c:pt>
                <c:pt idx="54" formatCode="#,##0.0;[Red]\-#,##0.0">
                  <c:v>4.8494999999999999</c:v>
                </c:pt>
                <c:pt idx="55" formatCode="#,##0.0;[Red]\-#,##0.0">
                  <c:v>5.1239999999999997</c:v>
                </c:pt>
                <c:pt idx="56" formatCode="#,##0.0;[Red]\-#,##0.0">
                  <c:v>5.1239999999999997</c:v>
                </c:pt>
                <c:pt idx="57" formatCode="#,##0.0;[Red]\-#,##0.0">
                  <c:v>5.1239999999999997</c:v>
                </c:pt>
                <c:pt idx="58" formatCode="#,##0.0;[Red]\-#,##0.0">
                  <c:v>5.3985000000000003</c:v>
                </c:pt>
                <c:pt idx="59" formatCode="#,##0.0;[Red]\-#,##0.0">
                  <c:v>5.3985000000000003</c:v>
                </c:pt>
                <c:pt idx="60" formatCode="#,##0.0;[Red]\-#,##0.0">
                  <c:v>5.3985000000000003</c:v>
                </c:pt>
                <c:pt idx="61" formatCode="#,##0.0;[Red]\-#,##0.0">
                  <c:v>5.673</c:v>
                </c:pt>
                <c:pt idx="62" formatCode="#,##0.0;[Red]\-#,##0.0">
                  <c:v>5.673</c:v>
                </c:pt>
                <c:pt idx="63" formatCode="#,##0.0;[Red]\-#,##0.0">
                  <c:v>5.673</c:v>
                </c:pt>
                <c:pt idx="64" formatCode="#,##0.0;[Red]\-#,##0.0">
                  <c:v>5.9474999999999998</c:v>
                </c:pt>
                <c:pt idx="65" formatCode="#,##0.0;[Red]\-#,##0.0">
                  <c:v>5.9474999999999998</c:v>
                </c:pt>
                <c:pt idx="66" formatCode="#,##0.0;[Red]\-#,##0.0">
                  <c:v>5.9474999999999998</c:v>
                </c:pt>
                <c:pt idx="67" formatCode="#,##0.0;[Red]\-#,##0.0">
                  <c:v>5.9474999999999998</c:v>
                </c:pt>
                <c:pt idx="68" formatCode="#,##0.0;[Red]\-#,##0.0">
                  <c:v>5.9474999999999998</c:v>
                </c:pt>
                <c:pt idx="69" formatCode="#,##0.0;[Red]\-#,##0.0">
                  <c:v>5.9474999999999998</c:v>
                </c:pt>
                <c:pt idx="70" formatCode="#,##0.0;[Red]\-#,##0.0">
                  <c:v>5.9474999999999998</c:v>
                </c:pt>
                <c:pt idx="71" formatCode="#,##0.0;[Red]\-#,##0.0">
                  <c:v>5.9474999999999998</c:v>
                </c:pt>
                <c:pt idx="72" formatCode="#,##0.0;[Red]\-#,##0.0">
                  <c:v>5.9474999999999998</c:v>
                </c:pt>
                <c:pt idx="73" formatCode="#,##0.0;[Red]\-#,##0.0">
                  <c:v>5.9474999999999998</c:v>
                </c:pt>
                <c:pt idx="74" formatCode="#,##0.0;[Red]\-#,##0.0">
                  <c:v>5.9474999999999998</c:v>
                </c:pt>
                <c:pt idx="75" formatCode="#,##0.0;[Red]\-#,##0.0">
                  <c:v>5.9474999999999998</c:v>
                </c:pt>
                <c:pt idx="76" formatCode="#,##0.0;[Red]\-#,##0.0">
                  <c:v>5.9474999999999998</c:v>
                </c:pt>
                <c:pt idx="77" formatCode="#,##0.0;[Red]\-#,##0.0">
                  <c:v>5.9474999999999998</c:v>
                </c:pt>
                <c:pt idx="78" formatCode="#,##0.0;[Red]\-#,##0.0">
                  <c:v>5.9474999999999998</c:v>
                </c:pt>
                <c:pt idx="79" formatCode="#,##0.0;[Red]\-#,##0.0">
                  <c:v>5.9474999999999998</c:v>
                </c:pt>
                <c:pt idx="80" formatCode="#,##0.0;[Red]\-#,##0.0">
                  <c:v>5.9474999999999998</c:v>
                </c:pt>
                <c:pt idx="81" formatCode="#,##0.0;[Red]\-#,##0.0">
                  <c:v>5.9474999999999998</c:v>
                </c:pt>
                <c:pt idx="82" formatCode="#,##0.0;[Red]\-#,##0.0">
                  <c:v>5.9474999999999998</c:v>
                </c:pt>
                <c:pt idx="83" formatCode="#,##0.0;[Red]\-#,##0.0">
                  <c:v>5.9474999999999998</c:v>
                </c:pt>
                <c:pt idx="84" formatCode="#,##0.0;[Red]\-#,##0.0">
                  <c:v>5.9474999999999998</c:v>
                </c:pt>
                <c:pt idx="85" formatCode="#,##0.0;[Red]\-#,##0.0">
                  <c:v>5.9474999999999998</c:v>
                </c:pt>
                <c:pt idx="86" formatCode="#,##0.0;[Red]\-#,##0.0">
                  <c:v>5.9474999999999998</c:v>
                </c:pt>
                <c:pt idx="87" formatCode="#,##0.0;[Red]\-#,##0.0">
                  <c:v>5.9474999999999998</c:v>
                </c:pt>
                <c:pt idx="88" formatCode="#,##0.0;[Red]\-#,##0.0">
                  <c:v>5.9474999999999998</c:v>
                </c:pt>
                <c:pt idx="89" formatCode="#,##0.0;[Red]\-#,##0.0">
                  <c:v>5.9474999999999998</c:v>
                </c:pt>
                <c:pt idx="90" formatCode="#,##0.0;[Red]\-#,##0.0">
                  <c:v>5.9474999999999998</c:v>
                </c:pt>
                <c:pt idx="91" formatCode="#,##0.0;[Red]\-#,##0.0">
                  <c:v>5.9474999999999998</c:v>
                </c:pt>
                <c:pt idx="92" formatCode="#,##0.0;[Red]\-#,##0.0">
                  <c:v>5.9474999999999998</c:v>
                </c:pt>
                <c:pt idx="93" formatCode="#,##0.0;[Red]\-#,##0.0">
                  <c:v>5.9474999999999998</c:v>
                </c:pt>
                <c:pt idx="94" formatCode="#,##0.0;[Red]\-#,##0.0">
                  <c:v>5.9474999999999998</c:v>
                </c:pt>
                <c:pt idx="95" formatCode="#,##0.0;[Red]\-#,##0.0">
                  <c:v>5.9474999999999998</c:v>
                </c:pt>
                <c:pt idx="96" formatCode="#,##0.0;[Red]\-#,##0.0">
                  <c:v>5.9474999999999998</c:v>
                </c:pt>
                <c:pt idx="97" formatCode="#,##0.0;[Red]\-#,##0.0">
                  <c:v>5.9474999999999998</c:v>
                </c:pt>
                <c:pt idx="98" formatCode="#,##0.0;[Red]\-#,##0.0">
                  <c:v>5.9474999999999998</c:v>
                </c:pt>
                <c:pt idx="99" formatCode="#,##0.0;[Red]\-#,##0.0">
                  <c:v>5.9474999999999998</c:v>
                </c:pt>
                <c:pt idx="100" formatCode="#,##0.0;[Red]\-#,##0.0">
                  <c:v>5.9474999999999998</c:v>
                </c:pt>
                <c:pt idx="101" formatCode="#,##0.0;[Red]\-#,##0.0">
                  <c:v>5.9474999999999998</c:v>
                </c:pt>
                <c:pt idx="102" formatCode="#,##0.0;[Red]\-#,##0.0">
                  <c:v>5.9474999999999998</c:v>
                </c:pt>
                <c:pt idx="103" formatCode="#,##0.0;[Red]\-#,##0.0">
                  <c:v>5.9474999999999998</c:v>
                </c:pt>
                <c:pt idx="104" formatCode="#,##0.0;[Red]\-#,##0.0">
                  <c:v>5.9474999999999998</c:v>
                </c:pt>
                <c:pt idx="105" formatCode="#,##0.0;[Red]\-#,##0.0">
                  <c:v>5.9474999999999998</c:v>
                </c:pt>
                <c:pt idx="106" formatCode="#,##0.0;[Red]\-#,##0.0">
                  <c:v>5.9474999999999998</c:v>
                </c:pt>
                <c:pt idx="107" formatCode="#,##0.0;[Red]\-#,##0.0">
                  <c:v>5.9474999999999998</c:v>
                </c:pt>
                <c:pt idx="108" formatCode="#,##0.0;[Red]\-#,##0.0">
                  <c:v>5.9474999999999998</c:v>
                </c:pt>
                <c:pt idx="109" formatCode="#,##0.0;[Red]\-#,##0.0">
                  <c:v>5.9474999999999998</c:v>
                </c:pt>
                <c:pt idx="110" formatCode="#,##0.0;[Red]\-#,##0.0">
                  <c:v>5.9474999999999998</c:v>
                </c:pt>
                <c:pt idx="111" formatCode="#,##0.0;[Red]\-#,##0.0">
                  <c:v>5.9474999999999998</c:v>
                </c:pt>
                <c:pt idx="112" formatCode="#,##0.0;[Red]\-#,##0.0">
                  <c:v>5.9474999999999998</c:v>
                </c:pt>
                <c:pt idx="113" formatCode="#,##0.0;[Red]\-#,##0.0">
                  <c:v>5.9474999999999998</c:v>
                </c:pt>
                <c:pt idx="114" formatCode="#,##0.0;[Red]\-#,##0.0">
                  <c:v>5.9474999999999998</c:v>
                </c:pt>
                <c:pt idx="115" formatCode="#,##0.0;[Red]\-#,##0.0">
                  <c:v>5.9474999999999998</c:v>
                </c:pt>
                <c:pt idx="116" formatCode="#,##0.0;[Red]\-#,##0.0">
                  <c:v>5.9474999999999998</c:v>
                </c:pt>
                <c:pt idx="117" formatCode="#,##0.0;[Red]\-#,##0.0">
                  <c:v>5.9474999999999998</c:v>
                </c:pt>
                <c:pt idx="118" formatCode="#,##0.0;[Red]\-#,##0.0">
                  <c:v>5.9474999999999998</c:v>
                </c:pt>
                <c:pt idx="119" formatCode="#,##0.0;[Red]\-#,##0.0">
                  <c:v>5.9474999999999998</c:v>
                </c:pt>
                <c:pt idx="120" formatCode="#,##0.0;[Red]\-#,##0.0">
                  <c:v>5.9474999999999998</c:v>
                </c:pt>
                <c:pt idx="121" formatCode="#,##0.0;[Red]\-#,##0.0">
                  <c:v>5.9474999999999998</c:v>
                </c:pt>
                <c:pt idx="122" formatCode="#,##0.0;[Red]\-#,##0.0">
                  <c:v>5.9474999999999998</c:v>
                </c:pt>
                <c:pt idx="123" formatCode="#,##0.0;[Red]\-#,##0.0">
                  <c:v>5.9474999999999998</c:v>
                </c:pt>
                <c:pt idx="124" formatCode="#,##0.0;[Red]\-#,##0.0">
                  <c:v>5.9474999999999998</c:v>
                </c:pt>
                <c:pt idx="125" formatCode="#,##0.0;[Red]\-#,##0.0">
                  <c:v>5.9474999999999998</c:v>
                </c:pt>
                <c:pt idx="126" formatCode="#,##0.0;[Red]\-#,##0.0">
                  <c:v>5.9474999999999998</c:v>
                </c:pt>
                <c:pt idx="127" formatCode="#,##0.0;[Red]\-#,##0.0">
                  <c:v>5.9474999999999998</c:v>
                </c:pt>
                <c:pt idx="128" formatCode="#,##0.0;[Red]\-#,##0.0">
                  <c:v>5.9474999999999998</c:v>
                </c:pt>
                <c:pt idx="129" formatCode="#,##0.0;[Red]\-#,##0.0">
                  <c:v>5.9474999999999998</c:v>
                </c:pt>
                <c:pt idx="130" formatCode="#,##0.0;[Red]\-#,##0.0">
                  <c:v>5.9474999999999998</c:v>
                </c:pt>
                <c:pt idx="131" formatCode="#,##0.0;[Red]\-#,##0.0">
                  <c:v>5.9474999999999998</c:v>
                </c:pt>
                <c:pt idx="132" formatCode="#,##0.0;[Red]\-#,##0.0">
                  <c:v>5.9474999999999998</c:v>
                </c:pt>
                <c:pt idx="133" formatCode="#,##0.0;[Red]\-#,##0.0">
                  <c:v>5.9474999999999998</c:v>
                </c:pt>
                <c:pt idx="134" formatCode="#,##0.0;[Red]\-#,##0.0">
                  <c:v>5.9474999999999998</c:v>
                </c:pt>
                <c:pt idx="135" formatCode="#,##0.0;[Red]\-#,##0.0">
                  <c:v>5.9474999999999998</c:v>
                </c:pt>
                <c:pt idx="136" formatCode="#,##0.0;[Red]\-#,##0.0">
                  <c:v>5.9474999999999998</c:v>
                </c:pt>
                <c:pt idx="137" formatCode="#,##0.0;[Red]\-#,##0.0">
                  <c:v>5.9474999999999998</c:v>
                </c:pt>
                <c:pt idx="138" formatCode="#,##0.0;[Red]\-#,##0.0">
                  <c:v>5.9474999999999998</c:v>
                </c:pt>
                <c:pt idx="139" formatCode="#,##0.0;[Red]\-#,##0.0">
                  <c:v>5.9474999999999998</c:v>
                </c:pt>
                <c:pt idx="140" formatCode="#,##0.0;[Red]\-#,##0.0">
                  <c:v>5.9474999999999998</c:v>
                </c:pt>
                <c:pt idx="141" formatCode="#,##0.0;[Red]\-#,##0.0">
                  <c:v>5.9474999999999998</c:v>
                </c:pt>
                <c:pt idx="142" formatCode="#,##0.0;[Red]\-#,##0.0">
                  <c:v>5.9474999999999998</c:v>
                </c:pt>
                <c:pt idx="143" formatCode="#,##0.0;[Red]\-#,##0.0">
                  <c:v>5.9474999999999998</c:v>
                </c:pt>
                <c:pt idx="144" formatCode="#,##0.0;[Red]\-#,##0.0">
                  <c:v>5.9474999999999998</c:v>
                </c:pt>
                <c:pt idx="145" formatCode="#,##0.0;[Red]\-#,##0.0">
                  <c:v>5.9474999999999998</c:v>
                </c:pt>
                <c:pt idx="146" formatCode="#,##0.0;[Red]\-#,##0.0">
                  <c:v>5.9474999999999998</c:v>
                </c:pt>
                <c:pt idx="147" formatCode="#,##0.0;[Red]\-#,##0.0">
                  <c:v>5.9474999999999998</c:v>
                </c:pt>
                <c:pt idx="148" formatCode="#,##0.0;[Red]\-#,##0.0">
                  <c:v>5.9474999999999998</c:v>
                </c:pt>
                <c:pt idx="149" formatCode="#,##0.0;[Red]\-#,##0.0">
                  <c:v>5.9474999999999998</c:v>
                </c:pt>
                <c:pt idx="150" formatCode="#,##0.0;[Red]\-#,##0.0">
                  <c:v>5.9474999999999998</c:v>
                </c:pt>
                <c:pt idx="151" formatCode="#,##0.0;[Red]\-#,##0.0">
                  <c:v>5.9474999999999998</c:v>
                </c:pt>
                <c:pt idx="152" formatCode="#,##0.0;[Red]\-#,##0.0">
                  <c:v>5.9474999999999998</c:v>
                </c:pt>
                <c:pt idx="153" formatCode="#,##0.0;[Red]\-#,##0.0">
                  <c:v>5.9474999999999998</c:v>
                </c:pt>
                <c:pt idx="154" formatCode="#,##0.0;[Red]\-#,##0.0">
                  <c:v>5.9474999999999998</c:v>
                </c:pt>
                <c:pt idx="155" formatCode="#,##0.0;[Red]\-#,##0.0">
                  <c:v>5.9474999999999998</c:v>
                </c:pt>
                <c:pt idx="156" formatCode="#,##0.0;[Red]\-#,##0.0">
                  <c:v>5.9474999999999998</c:v>
                </c:pt>
                <c:pt idx="157" formatCode="#,##0.0;[Red]\-#,##0.0">
                  <c:v>5.9474999999999998</c:v>
                </c:pt>
                <c:pt idx="158" formatCode="#,##0.0;[Red]\-#,##0.0">
                  <c:v>5.9474999999999998</c:v>
                </c:pt>
                <c:pt idx="159" formatCode="#,##0.0;[Red]\-#,##0.0">
                  <c:v>5.9474999999999998</c:v>
                </c:pt>
                <c:pt idx="160" formatCode="#,##0.0;[Red]\-#,##0.0">
                  <c:v>5.9474999999999998</c:v>
                </c:pt>
                <c:pt idx="161" formatCode="#,##0.0;[Red]\-#,##0.0">
                  <c:v>5.9474999999999998</c:v>
                </c:pt>
                <c:pt idx="162" formatCode="#,##0.0;[Red]\-#,##0.0">
                  <c:v>5.9474999999999998</c:v>
                </c:pt>
                <c:pt idx="163" formatCode="#,##0.0;[Red]\-#,##0.0">
                  <c:v>5.9474999999999998</c:v>
                </c:pt>
                <c:pt idx="164" formatCode="#,##0.0;[Red]\-#,##0.0">
                  <c:v>5.9474999999999998</c:v>
                </c:pt>
                <c:pt idx="165" formatCode="#,##0.0;[Red]\-#,##0.0">
                  <c:v>5.9474999999999998</c:v>
                </c:pt>
                <c:pt idx="166" formatCode="#,##0.0;[Red]\-#,##0.0">
                  <c:v>5.9474999999999998</c:v>
                </c:pt>
                <c:pt idx="167" formatCode="#,##0.0;[Red]\-#,##0.0">
                  <c:v>5.9474999999999998</c:v>
                </c:pt>
                <c:pt idx="168" formatCode="#,##0.0;[Red]\-#,##0.0">
                  <c:v>5.9474999999999998</c:v>
                </c:pt>
                <c:pt idx="169" formatCode="#,##0.0;[Red]\-#,##0.0">
                  <c:v>5.9474999999999998</c:v>
                </c:pt>
                <c:pt idx="170" formatCode="#,##0.0;[Red]\-#,##0.0">
                  <c:v>5.9474999999999998</c:v>
                </c:pt>
                <c:pt idx="171" formatCode="#,##0.0;[Red]\-#,##0.0">
                  <c:v>5.9474999999999998</c:v>
                </c:pt>
                <c:pt idx="172" formatCode="#,##0.0;[Red]\-#,##0.0">
                  <c:v>5.9474999999999998</c:v>
                </c:pt>
                <c:pt idx="173" formatCode="#,##0.0;[Red]\-#,##0.0">
                  <c:v>5.9474999999999998</c:v>
                </c:pt>
                <c:pt idx="174" formatCode="#,##0.0;[Red]\-#,##0.0">
                  <c:v>5.9474999999999998</c:v>
                </c:pt>
                <c:pt idx="175" formatCode="#,##0.0;[Red]\-#,##0.0">
                  <c:v>5.9474999999999998</c:v>
                </c:pt>
                <c:pt idx="176" formatCode="#,##0.0;[Red]\-#,##0.0">
                  <c:v>5.9474999999999998</c:v>
                </c:pt>
                <c:pt idx="177" formatCode="#,##0.0;[Red]\-#,##0.0">
                  <c:v>5.9474999999999998</c:v>
                </c:pt>
                <c:pt idx="178" formatCode="#,##0.0;[Red]\-#,##0.0">
                  <c:v>5.9474999999999998</c:v>
                </c:pt>
                <c:pt idx="179" formatCode="#,##0.0;[Red]\-#,##0.0">
                  <c:v>5.9474999999999998</c:v>
                </c:pt>
                <c:pt idx="180" formatCode="#,##0.0;[Red]\-#,##0.0">
                  <c:v>5.9474999999999998</c:v>
                </c:pt>
                <c:pt idx="181" formatCode="#,##0.0;[Red]\-#,##0.0">
                  <c:v>5.9474999999999998</c:v>
                </c:pt>
                <c:pt idx="182" formatCode="#,##0.0;[Red]\-#,##0.0">
                  <c:v>5.9474999999999998</c:v>
                </c:pt>
                <c:pt idx="183" formatCode="#,##0.0;[Red]\-#,##0.0">
                  <c:v>5.9474999999999998</c:v>
                </c:pt>
                <c:pt idx="184" formatCode="#,##0.0;[Red]\-#,##0.0">
                  <c:v>5.9474999999999998</c:v>
                </c:pt>
                <c:pt idx="185" formatCode="#,##0.0;[Red]\-#,##0.0">
                  <c:v>5.9474999999999998</c:v>
                </c:pt>
                <c:pt idx="186" formatCode="#,##0.0;[Red]\-#,##0.0">
                  <c:v>5.9474999999999998</c:v>
                </c:pt>
                <c:pt idx="187" formatCode="#,##0.0;[Red]\-#,##0.0">
                  <c:v>5.9474999999999998</c:v>
                </c:pt>
                <c:pt idx="188" formatCode="#,##0.0;[Red]\-#,##0.0">
                  <c:v>5.9474999999999998</c:v>
                </c:pt>
                <c:pt idx="189" formatCode="#,##0.0;[Red]\-#,##0.0">
                  <c:v>5.9474999999999998</c:v>
                </c:pt>
                <c:pt idx="190" formatCode="#,##0.0;[Red]\-#,##0.0">
                  <c:v>5.9474999999999998</c:v>
                </c:pt>
                <c:pt idx="191" formatCode="#,##0.0;[Red]\-#,##0.0">
                  <c:v>5.9474999999999998</c:v>
                </c:pt>
                <c:pt idx="192" formatCode="#,##0.0;[Red]\-#,##0.0">
                  <c:v>5.9474999999999998</c:v>
                </c:pt>
                <c:pt idx="193" formatCode="#,##0.0;[Red]\-#,##0.0">
                  <c:v>5.9474999999999998</c:v>
                </c:pt>
                <c:pt idx="194" formatCode="#,##0.0;[Red]\-#,##0.0">
                  <c:v>5.9474999999999998</c:v>
                </c:pt>
                <c:pt idx="195" formatCode="#,##0.0;[Red]\-#,##0.0">
                  <c:v>5.9474999999999998</c:v>
                </c:pt>
                <c:pt idx="196" formatCode="#,##0.0;[Red]\-#,##0.0">
                  <c:v>5.9474999999999998</c:v>
                </c:pt>
                <c:pt idx="197" formatCode="#,##0.0;[Red]\-#,##0.0">
                  <c:v>5.9474999999999998</c:v>
                </c:pt>
                <c:pt idx="198" formatCode="#,##0.0;[Red]\-#,##0.0">
                  <c:v>5.9474999999999998</c:v>
                </c:pt>
                <c:pt idx="199" formatCode="#,##0.0;[Red]\-#,##0.0">
                  <c:v>5.9474999999999998</c:v>
                </c:pt>
                <c:pt idx="200" formatCode="#,##0.0;[Red]\-#,##0.0">
                  <c:v>5.9474999999999998</c:v>
                </c:pt>
              </c:numCache>
            </c:numRef>
          </c:val>
          <c:extLst>
            <c:ext xmlns:c16="http://schemas.microsoft.com/office/drawing/2014/chart" uri="{C3380CC4-5D6E-409C-BE32-E72D297353CC}">
              <c16:uniqueId val="{00000000-F8F4-4D5A-83AB-4EDDC801F5C6}"/>
            </c:ext>
          </c:extLst>
        </c:ser>
        <c:dLbls>
          <c:showLegendKey val="0"/>
          <c:showVal val="0"/>
          <c:showCatName val="0"/>
          <c:showSerName val="0"/>
          <c:showPercent val="0"/>
          <c:showBubbleSize val="0"/>
        </c:dLbls>
        <c:gapWidth val="0"/>
        <c:overlap val="-27"/>
        <c:axId val="378461144"/>
        <c:axId val="378463768"/>
      </c:barChart>
      <c:lineChart>
        <c:grouping val="standard"/>
        <c:varyColors val="0"/>
        <c:ser>
          <c:idx val="1"/>
          <c:order val="1"/>
          <c:tx>
            <c:strRef>
              <c:f>Sheet1!$C$1</c:f>
              <c:strCache>
                <c:ptCount val="1"/>
                <c:pt idx="0">
                  <c:v>厚生年金保険料／収入（％）</c:v>
                </c:pt>
              </c:strCache>
            </c:strRef>
          </c:tx>
          <c:spPr>
            <a:ln w="28575" cap="rnd">
              <a:solidFill>
                <a:srgbClr val="FF0000"/>
              </a:solidFill>
              <a:round/>
            </a:ln>
            <a:effectLst/>
          </c:spPr>
          <c:marker>
            <c:symbol val="none"/>
          </c:marker>
          <c:cat>
            <c:numRef>
              <c:f>Sheet1!$A$2:$A$202</c:f>
              <c:numCache>
                <c:formatCode>General</c:formatCode>
                <c:ptCount val="201"/>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cat>
          <c:val>
            <c:numRef>
              <c:f>Sheet1!$C$2:$C$202</c:f>
              <c:numCache>
                <c:formatCode>General</c:formatCode>
                <c:ptCount val="201"/>
                <c:pt idx="5" formatCode="#,##0.0">
                  <c:v>16.103999999999999</c:v>
                </c:pt>
                <c:pt idx="6" formatCode="#,##0.0">
                  <c:v>13.42</c:v>
                </c:pt>
                <c:pt idx="7" formatCode="#,##0.0">
                  <c:v>11.502857142857142</c:v>
                </c:pt>
                <c:pt idx="8" formatCode="#,##0.0">
                  <c:v>10.065</c:v>
                </c:pt>
                <c:pt idx="9" formatCode="#,##0.0">
                  <c:v>8.9466666666666654</c:v>
                </c:pt>
                <c:pt idx="10" formatCode="#,##0.0">
                  <c:v>8.9670000000000005</c:v>
                </c:pt>
                <c:pt idx="11" formatCode="#,##0.0">
                  <c:v>9.1499999999999986</c:v>
                </c:pt>
                <c:pt idx="12" formatCode="#,##0.0">
                  <c:v>8.9975000000000005</c:v>
                </c:pt>
                <c:pt idx="13" formatCode="#,##0.0">
                  <c:v>9.4315384615384623</c:v>
                </c:pt>
                <c:pt idx="14" formatCode="#,##0.0">
                  <c:v>9.2807142857142839</c:v>
                </c:pt>
                <c:pt idx="15" formatCode="#,##0.0">
                  <c:v>9.15</c:v>
                </c:pt>
                <c:pt idx="16" formatCode="#,##0.0">
                  <c:v>9.15</c:v>
                </c:pt>
                <c:pt idx="17" formatCode="#,##0.0">
                  <c:v>9.15</c:v>
                </c:pt>
                <c:pt idx="18" formatCode="#,##0.0">
                  <c:v>9.1499999999999986</c:v>
                </c:pt>
                <c:pt idx="19" formatCode="#,##0.0">
                  <c:v>9.15</c:v>
                </c:pt>
                <c:pt idx="20" formatCode="#,##0.0">
                  <c:v>9.15</c:v>
                </c:pt>
                <c:pt idx="21" formatCode="#,##0.0">
                  <c:v>9.5857142857142854</c:v>
                </c:pt>
                <c:pt idx="22" formatCode="#,##0.0">
                  <c:v>9.1499999999999986</c:v>
                </c:pt>
                <c:pt idx="23" formatCode="#,##0.0">
                  <c:v>9.5478260869565226</c:v>
                </c:pt>
                <c:pt idx="24" formatCode="#,##0.0">
                  <c:v>9.15</c:v>
                </c:pt>
                <c:pt idx="25" formatCode="#,##0.0">
                  <c:v>9.516</c:v>
                </c:pt>
                <c:pt idx="26" formatCode="#,##0.0">
                  <c:v>9.15</c:v>
                </c:pt>
                <c:pt idx="27" formatCode="#,##0.0">
                  <c:v>9.4888888888888889</c:v>
                </c:pt>
                <c:pt idx="28" formatCode="#,##0.0">
                  <c:v>9.15</c:v>
                </c:pt>
                <c:pt idx="29" formatCode="#,##0.0">
                  <c:v>9.4655172413793096</c:v>
                </c:pt>
                <c:pt idx="30" formatCode="#,##0.0">
                  <c:v>9.15</c:v>
                </c:pt>
                <c:pt idx="31" formatCode="#,##0.0">
                  <c:v>9.4451612903225808</c:v>
                </c:pt>
                <c:pt idx="32" formatCode="#,##0.0">
                  <c:v>9.15</c:v>
                </c:pt>
                <c:pt idx="33" formatCode="#,##0.0">
                  <c:v>9.4272727272727277</c:v>
                </c:pt>
                <c:pt idx="34" formatCode="#,##0.0">
                  <c:v>9.15</c:v>
                </c:pt>
                <c:pt idx="35" formatCode="#,##0.0">
                  <c:v>9.411428571428571</c:v>
                </c:pt>
                <c:pt idx="36" formatCode="#,##0.0">
                  <c:v>9.1499999999999986</c:v>
                </c:pt>
                <c:pt idx="37" formatCode="#,##0.0">
                  <c:v>9.3972972972972961</c:v>
                </c:pt>
                <c:pt idx="38" formatCode="#,##0.0">
                  <c:v>9.15</c:v>
                </c:pt>
                <c:pt idx="39" formatCode="#,##0.0">
                  <c:v>8.9153846153846157</c:v>
                </c:pt>
                <c:pt idx="40" formatCode="#,##0.0">
                  <c:v>9.3787500000000001</c:v>
                </c:pt>
                <c:pt idx="41" formatCode="#,##0.0">
                  <c:v>9.1499999999999986</c:v>
                </c:pt>
                <c:pt idx="42" formatCode="#,##0.0">
                  <c:v>8.9321428571428569</c:v>
                </c:pt>
                <c:pt idx="43" formatCode="#,##0.0">
                  <c:v>9.3627906976744182</c:v>
                </c:pt>
                <c:pt idx="44" formatCode="#,##0.0">
                  <c:v>9.1499999999999986</c:v>
                </c:pt>
                <c:pt idx="45" formatCode="#,##0.0">
                  <c:v>8.9466666666666654</c:v>
                </c:pt>
                <c:pt idx="46" formatCode="#,##0.0">
                  <c:v>9.3489130434782624</c:v>
                </c:pt>
                <c:pt idx="47" formatCode="#,##0.0">
                  <c:v>9.1500000000000021</c:v>
                </c:pt>
                <c:pt idx="48" formatCode="#,##0.0">
                  <c:v>8.9593750000000014</c:v>
                </c:pt>
                <c:pt idx="49" formatCode="#,##0.0">
                  <c:v>9.3367346938775508</c:v>
                </c:pt>
                <c:pt idx="50" formatCode="#,##0.0">
                  <c:v>9.15</c:v>
                </c:pt>
                <c:pt idx="51" formatCode="#,##0.0">
                  <c:v>8.9705882352941178</c:v>
                </c:pt>
                <c:pt idx="52" formatCode="#,##0.0">
                  <c:v>9.325961538461538</c:v>
                </c:pt>
                <c:pt idx="53" formatCode="#,##0.0">
                  <c:v>9.15</c:v>
                </c:pt>
                <c:pt idx="54" formatCode="#,##0.0">
                  <c:v>8.9805555555555561</c:v>
                </c:pt>
                <c:pt idx="55" formatCode="#,##0.0">
                  <c:v>9.3163636363636364</c:v>
                </c:pt>
                <c:pt idx="56" formatCode="#,##0.0">
                  <c:v>9.15</c:v>
                </c:pt>
                <c:pt idx="57" formatCode="#,##0.0">
                  <c:v>8.9894736842105267</c:v>
                </c:pt>
                <c:pt idx="58" formatCode="#,##0.0">
                  <c:v>9.3077586206896559</c:v>
                </c:pt>
                <c:pt idx="59" formatCode="#,##0.0">
                  <c:v>9.15</c:v>
                </c:pt>
                <c:pt idx="60" formatCode="#,##0.0">
                  <c:v>8.9975000000000005</c:v>
                </c:pt>
                <c:pt idx="61" formatCode="#,##0.0">
                  <c:v>9.2999999999999989</c:v>
                </c:pt>
                <c:pt idx="62" formatCode="#,##0.0">
                  <c:v>9.1499999999999986</c:v>
                </c:pt>
                <c:pt idx="63" formatCode="#,##0.0">
                  <c:v>9.0047619047619047</c:v>
                </c:pt>
                <c:pt idx="64" formatCode="#,##0.0">
                  <c:v>9.29296875</c:v>
                </c:pt>
                <c:pt idx="65" formatCode="#,##0.0">
                  <c:v>9.15</c:v>
                </c:pt>
                <c:pt idx="66" formatCode="#,##0.0">
                  <c:v>9.0113636363636367</c:v>
                </c:pt>
                <c:pt idx="67" formatCode="#,##0.0">
                  <c:v>8.8768656716417915</c:v>
                </c:pt>
                <c:pt idx="68" formatCode="#,##0.0">
                  <c:v>8.7463235294117645</c:v>
                </c:pt>
                <c:pt idx="69" formatCode="#,##0.0">
                  <c:v>8.6195652173913047</c:v>
                </c:pt>
                <c:pt idx="70" formatCode="#,##0.0">
                  <c:v>8.4964285714285719</c:v>
                </c:pt>
                <c:pt idx="71" formatCode="#,##0.0">
                  <c:v>8.376760563380282</c:v>
                </c:pt>
                <c:pt idx="72" formatCode="#,##0.0">
                  <c:v>8.2604166666666661</c:v>
                </c:pt>
                <c:pt idx="73" formatCode="#,##0.0">
                  <c:v>8.1472602739726021</c:v>
                </c:pt>
                <c:pt idx="74" formatCode="#,##0.0">
                  <c:v>8.0371621621621614</c:v>
                </c:pt>
                <c:pt idx="75" formatCode="#,##0.0">
                  <c:v>7.93</c:v>
                </c:pt>
                <c:pt idx="76" formatCode="#,##0.0">
                  <c:v>7.8256578947368425</c:v>
                </c:pt>
                <c:pt idx="77" formatCode="#,##0.0">
                  <c:v>7.7240259740259738</c:v>
                </c:pt>
                <c:pt idx="78" formatCode="#,##0.0">
                  <c:v>7.625</c:v>
                </c:pt>
                <c:pt idx="79" formatCode="#,##0.0">
                  <c:v>7.5284810126582276</c:v>
                </c:pt>
                <c:pt idx="80" formatCode="#,##0.0">
                  <c:v>7.4343750000000002</c:v>
                </c:pt>
                <c:pt idx="81" formatCode="#,##0.0">
                  <c:v>7.3425925925925926</c:v>
                </c:pt>
                <c:pt idx="82" formatCode="#,##0.0">
                  <c:v>7.2530487804878048</c:v>
                </c:pt>
                <c:pt idx="83" formatCode="#,##0.0">
                  <c:v>7.1656626506024095</c:v>
                </c:pt>
                <c:pt idx="84" formatCode="#,##0.0">
                  <c:v>7.0803571428571432</c:v>
                </c:pt>
                <c:pt idx="85" formatCode="#,##0.0">
                  <c:v>6.9970588235294118</c:v>
                </c:pt>
                <c:pt idx="86" formatCode="#,##0.0">
                  <c:v>6.9156976744186043</c:v>
                </c:pt>
                <c:pt idx="87" formatCode="#,##0.0">
                  <c:v>6.8362068965517242</c:v>
                </c:pt>
                <c:pt idx="88" formatCode="#,##0.0">
                  <c:v>6.7585227272727275</c:v>
                </c:pt>
                <c:pt idx="89" formatCode="#,##0.0">
                  <c:v>6.6825842696629216</c:v>
                </c:pt>
                <c:pt idx="90" formatCode="#,##0.0">
                  <c:v>6.6083333333333334</c:v>
                </c:pt>
                <c:pt idx="91" formatCode="#,##0.0">
                  <c:v>6.5357142857142856</c:v>
                </c:pt>
                <c:pt idx="92" formatCode="#,##0.0">
                  <c:v>6.4646739130434785</c:v>
                </c:pt>
                <c:pt idx="93" formatCode="#,##0.0">
                  <c:v>6.395161290322581</c:v>
                </c:pt>
                <c:pt idx="94" formatCode="#,##0.0">
                  <c:v>6.3271276595744679</c:v>
                </c:pt>
                <c:pt idx="95" formatCode="#,##0.0">
                  <c:v>6.2605263157894733</c:v>
                </c:pt>
                <c:pt idx="96" formatCode="#,##0.0">
                  <c:v>6.1953125</c:v>
                </c:pt>
                <c:pt idx="97" formatCode="#,##0.0">
                  <c:v>6.1314432989690726</c:v>
                </c:pt>
                <c:pt idx="98" formatCode="#,##0.0">
                  <c:v>6.0688775510204085</c:v>
                </c:pt>
                <c:pt idx="99" formatCode="#,##0.0">
                  <c:v>6.0075757575757578</c:v>
                </c:pt>
                <c:pt idx="100" formatCode="#,##0.0">
                  <c:v>5.9474999999999998</c:v>
                </c:pt>
                <c:pt idx="101" formatCode="#,##0.0">
                  <c:v>5.8886138613861387</c:v>
                </c:pt>
                <c:pt idx="102" formatCode="#,##0.0">
                  <c:v>5.8308823529411766</c:v>
                </c:pt>
                <c:pt idx="103" formatCode="#,##0.0">
                  <c:v>5.7742718446601939</c:v>
                </c:pt>
                <c:pt idx="104" formatCode="#,##0.0">
                  <c:v>5.71875</c:v>
                </c:pt>
                <c:pt idx="105" formatCode="#,##0.0">
                  <c:v>5.6642857142857146</c:v>
                </c:pt>
                <c:pt idx="106" formatCode="#,##0.0">
                  <c:v>5.6108490566037732</c:v>
                </c:pt>
                <c:pt idx="107" formatCode="#,##0.0">
                  <c:v>5.5584112149532707</c:v>
                </c:pt>
                <c:pt idx="108" formatCode="#,##0.0">
                  <c:v>5.5069444444444446</c:v>
                </c:pt>
                <c:pt idx="109" formatCode="#,##0.0">
                  <c:v>5.4564220183486238</c:v>
                </c:pt>
                <c:pt idx="110" formatCode="#,##0.0">
                  <c:v>5.4068181818181822</c:v>
                </c:pt>
                <c:pt idx="111" formatCode="#,##0.0">
                  <c:v>5.3581081081081079</c:v>
                </c:pt>
                <c:pt idx="112" formatCode="#,##0.0">
                  <c:v>5.3102678571428568</c:v>
                </c:pt>
                <c:pt idx="113" formatCode="#,##0.0">
                  <c:v>5.2632743362831862</c:v>
                </c:pt>
                <c:pt idx="114" formatCode="#,##0.0">
                  <c:v>5.2171052631578947</c:v>
                </c:pt>
                <c:pt idx="115" formatCode="#,##0.0">
                  <c:v>5.1717391304347826</c:v>
                </c:pt>
                <c:pt idx="116" formatCode="#,##0.0">
                  <c:v>5.1271551724137927</c:v>
                </c:pt>
                <c:pt idx="117" formatCode="#,##0.0">
                  <c:v>5.083333333333333</c:v>
                </c:pt>
                <c:pt idx="118" formatCode="#,##0.0">
                  <c:v>5.0402542372881358</c:v>
                </c:pt>
                <c:pt idx="119" formatCode="#,##0.0">
                  <c:v>4.9978991596638656</c:v>
                </c:pt>
                <c:pt idx="120" formatCode="#,##0.0">
                  <c:v>4.9562499999999998</c:v>
                </c:pt>
                <c:pt idx="121" formatCode="#,##0.0">
                  <c:v>4.9152892561983474</c:v>
                </c:pt>
                <c:pt idx="122" formatCode="#,##0.0">
                  <c:v>4.875</c:v>
                </c:pt>
                <c:pt idx="123" formatCode="#,##0.0">
                  <c:v>4.8353658536585362</c:v>
                </c:pt>
                <c:pt idx="124" formatCode="#,##0.0">
                  <c:v>4.7963709677419351</c:v>
                </c:pt>
                <c:pt idx="125" formatCode="#,##0.0">
                  <c:v>4.758</c:v>
                </c:pt>
                <c:pt idx="126" formatCode="#,##0.0">
                  <c:v>4.7202380952380949</c:v>
                </c:pt>
                <c:pt idx="127" formatCode="#,##0.0">
                  <c:v>4.6830708661417324</c:v>
                </c:pt>
                <c:pt idx="128" formatCode="#,##0.0">
                  <c:v>4.646484375</c:v>
                </c:pt>
                <c:pt idx="129" formatCode="#,##0.0">
                  <c:v>4.6104651162790695</c:v>
                </c:pt>
                <c:pt idx="130" formatCode="#,##0.0">
                  <c:v>4.5750000000000002</c:v>
                </c:pt>
                <c:pt idx="131" formatCode="#,##0.0">
                  <c:v>4.5400763358778624</c:v>
                </c:pt>
                <c:pt idx="132" formatCode="#,##0.0">
                  <c:v>4.5056818181818183</c:v>
                </c:pt>
                <c:pt idx="133" formatCode="#,##0.0">
                  <c:v>4.4718045112781954</c:v>
                </c:pt>
                <c:pt idx="134" formatCode="#,##0.0">
                  <c:v>4.4384328358208958</c:v>
                </c:pt>
                <c:pt idx="135" formatCode="#,##0.0">
                  <c:v>4.4055555555555559</c:v>
                </c:pt>
                <c:pt idx="136" formatCode="#,##0.0">
                  <c:v>4.3731617647058822</c:v>
                </c:pt>
                <c:pt idx="137" formatCode="#,##0.0">
                  <c:v>4.3412408759124084</c:v>
                </c:pt>
                <c:pt idx="138" formatCode="#,##0.0">
                  <c:v>4.3097826086956523</c:v>
                </c:pt>
                <c:pt idx="139" formatCode="#,##0.0">
                  <c:v>4.278776978417266</c:v>
                </c:pt>
                <c:pt idx="140" formatCode="#,##0.0">
                  <c:v>4.2482142857142859</c:v>
                </c:pt>
                <c:pt idx="141" formatCode="#,##0.0">
                  <c:v>4.2180851063829783</c:v>
                </c:pt>
                <c:pt idx="142" formatCode="#,##0.0">
                  <c:v>4.188380281690141</c:v>
                </c:pt>
                <c:pt idx="143" formatCode="#,##0.0">
                  <c:v>4.1590909090909092</c:v>
                </c:pt>
                <c:pt idx="144" formatCode="#,##0.0">
                  <c:v>4.130208333333333</c:v>
                </c:pt>
                <c:pt idx="145" formatCode="#,##0.0">
                  <c:v>4.1017241379310345</c:v>
                </c:pt>
                <c:pt idx="146" formatCode="#,##0.0">
                  <c:v>4.0736301369863011</c:v>
                </c:pt>
                <c:pt idx="147" formatCode="#,##0.0">
                  <c:v>4.045918367346939</c:v>
                </c:pt>
                <c:pt idx="148" formatCode="#,##0.0">
                  <c:v>4.0185810810810807</c:v>
                </c:pt>
                <c:pt idx="149" formatCode="#,##0.0">
                  <c:v>3.9916107382550337</c:v>
                </c:pt>
                <c:pt idx="150" formatCode="#,##0.0">
                  <c:v>3.9649999999999999</c:v>
                </c:pt>
                <c:pt idx="151" formatCode="#,##0.0">
                  <c:v>3.9387417218543046</c:v>
                </c:pt>
                <c:pt idx="152" formatCode="#,##0.0">
                  <c:v>3.9128289473684212</c:v>
                </c:pt>
                <c:pt idx="153" formatCode="#,##0.0">
                  <c:v>3.8872549019607843</c:v>
                </c:pt>
                <c:pt idx="154" formatCode="#,##0.0">
                  <c:v>3.8620129870129869</c:v>
                </c:pt>
                <c:pt idx="155" formatCode="#,##0.0">
                  <c:v>3.8370967741935482</c:v>
                </c:pt>
                <c:pt idx="156" formatCode="#,##0.0">
                  <c:v>3.8125</c:v>
                </c:pt>
                <c:pt idx="157" formatCode="#,##0.0">
                  <c:v>3.7882165605095541</c:v>
                </c:pt>
                <c:pt idx="158" formatCode="#,##0.0">
                  <c:v>3.7642405063291138</c:v>
                </c:pt>
                <c:pt idx="159" formatCode="#,##0.0">
                  <c:v>3.7405660377358489</c:v>
                </c:pt>
                <c:pt idx="160" formatCode="#,##0.0">
                  <c:v>3.7171875000000001</c:v>
                </c:pt>
                <c:pt idx="161" formatCode="#,##0.0">
                  <c:v>3.6940993788819876</c:v>
                </c:pt>
                <c:pt idx="162" formatCode="#,##0.0">
                  <c:v>3.6712962962962963</c:v>
                </c:pt>
                <c:pt idx="163" formatCode="#,##0.0">
                  <c:v>3.6487730061349692</c:v>
                </c:pt>
                <c:pt idx="164" formatCode="#,##0.0">
                  <c:v>3.6265243902439024</c:v>
                </c:pt>
                <c:pt idx="165" formatCode="#,##0.0">
                  <c:v>3.6045454545454545</c:v>
                </c:pt>
                <c:pt idx="166" formatCode="#,##0.0">
                  <c:v>3.5828313253012047</c:v>
                </c:pt>
                <c:pt idx="167" formatCode="#,##0.0">
                  <c:v>3.5613772455089818</c:v>
                </c:pt>
                <c:pt idx="168" formatCode="#,##0.0">
                  <c:v>3.5401785714285716</c:v>
                </c:pt>
                <c:pt idx="169" formatCode="#,##0.0">
                  <c:v>3.5192307692307692</c:v>
                </c:pt>
                <c:pt idx="170" formatCode="#,##0.0">
                  <c:v>3.4985294117647059</c:v>
                </c:pt>
                <c:pt idx="171" formatCode="#,##0.0">
                  <c:v>3.4780701754385963</c:v>
                </c:pt>
                <c:pt idx="172" formatCode="#,##0.0">
                  <c:v>3.4578488372093021</c:v>
                </c:pt>
                <c:pt idx="173" formatCode="#,##0.0">
                  <c:v>3.4378612716763004</c:v>
                </c:pt>
                <c:pt idx="174" formatCode="#,##0.0">
                  <c:v>3.4181034482758621</c:v>
                </c:pt>
                <c:pt idx="175" formatCode="#,##0.0">
                  <c:v>3.3985714285714286</c:v>
                </c:pt>
                <c:pt idx="176" formatCode="#,##0.0">
                  <c:v>3.3792613636363638</c:v>
                </c:pt>
                <c:pt idx="177" formatCode="#,##0.0">
                  <c:v>3.3601694915254239</c:v>
                </c:pt>
                <c:pt idx="178" formatCode="#,##0.0">
                  <c:v>3.3412921348314608</c:v>
                </c:pt>
                <c:pt idx="179" formatCode="#,##0.0">
                  <c:v>3.3226256983240225</c:v>
                </c:pt>
                <c:pt idx="180" formatCode="#,##0.0">
                  <c:v>3.3041666666666667</c:v>
                </c:pt>
                <c:pt idx="181" formatCode="#,##0.0">
                  <c:v>3.2859116022099446</c:v>
                </c:pt>
                <c:pt idx="182" formatCode="#,##0.0">
                  <c:v>3.2678571428571428</c:v>
                </c:pt>
                <c:pt idx="183" formatCode="#,##0.0">
                  <c:v>3.25</c:v>
                </c:pt>
                <c:pt idx="184" formatCode="#,##0.0">
                  <c:v>3.2323369565217392</c:v>
                </c:pt>
                <c:pt idx="185" formatCode="#,##0.0">
                  <c:v>3.214864864864865</c:v>
                </c:pt>
                <c:pt idx="186" formatCode="#,##0.0">
                  <c:v>3.1975806451612905</c:v>
                </c:pt>
                <c:pt idx="187" formatCode="#,##0.0">
                  <c:v>3.1804812834224601</c:v>
                </c:pt>
                <c:pt idx="188" formatCode="#,##0.0">
                  <c:v>3.1635638297872339</c:v>
                </c:pt>
                <c:pt idx="189" formatCode="#,##0.0">
                  <c:v>3.1468253968253967</c:v>
                </c:pt>
                <c:pt idx="190" formatCode="#,##0.0">
                  <c:v>3.1302631578947366</c:v>
                </c:pt>
                <c:pt idx="191" formatCode="#,##0.0">
                  <c:v>3.1138743455497382</c:v>
                </c:pt>
                <c:pt idx="192" formatCode="#,##0.0">
                  <c:v>3.09765625</c:v>
                </c:pt>
                <c:pt idx="193" formatCode="#,##0.0">
                  <c:v>3.0816062176165802</c:v>
                </c:pt>
                <c:pt idx="194" formatCode="#,##0.0">
                  <c:v>3.0657216494845363</c:v>
                </c:pt>
                <c:pt idx="195" formatCode="#,##0.0">
                  <c:v>3.05</c:v>
                </c:pt>
                <c:pt idx="196" formatCode="#,##0.0">
                  <c:v>3.0344387755102042</c:v>
                </c:pt>
                <c:pt idx="197" formatCode="#,##0.0">
                  <c:v>3.0190355329949239</c:v>
                </c:pt>
                <c:pt idx="198" formatCode="#,##0.0">
                  <c:v>3.0037878787878789</c:v>
                </c:pt>
                <c:pt idx="199" formatCode="#,##0.0">
                  <c:v>2.9886934673366836</c:v>
                </c:pt>
                <c:pt idx="200" formatCode="#,##0.0">
                  <c:v>2.9737499999999999</c:v>
                </c:pt>
              </c:numCache>
            </c:numRef>
          </c:val>
          <c:smooth val="0"/>
          <c:extLst>
            <c:ext xmlns:c16="http://schemas.microsoft.com/office/drawing/2014/chart" uri="{C3380CC4-5D6E-409C-BE32-E72D297353CC}">
              <c16:uniqueId val="{00000001-F8F4-4D5A-83AB-4EDDC801F5C6}"/>
            </c:ext>
          </c:extLst>
        </c:ser>
        <c:dLbls>
          <c:showLegendKey val="0"/>
          <c:showVal val="0"/>
          <c:showCatName val="0"/>
          <c:showSerName val="0"/>
          <c:showPercent val="0"/>
          <c:showBubbleSize val="0"/>
        </c:dLbls>
        <c:marker val="1"/>
        <c:smooth val="0"/>
        <c:axId val="382323824"/>
        <c:axId val="382326448"/>
      </c:lineChart>
      <c:catAx>
        <c:axId val="378461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378463768"/>
        <c:crosses val="autoZero"/>
        <c:auto val="1"/>
        <c:lblAlgn val="ctr"/>
        <c:lblOffset val="100"/>
        <c:tickLblSkip val="10"/>
        <c:noMultiLvlLbl val="0"/>
      </c:catAx>
      <c:valAx>
        <c:axId val="378463768"/>
        <c:scaling>
          <c:orientation val="minMax"/>
          <c:max val="8"/>
        </c:scaling>
        <c:delete val="0"/>
        <c:axPos val="l"/>
        <c:majorGridlines>
          <c:spPr>
            <a:ln w="9525" cap="flat" cmpd="sng" algn="ctr">
              <a:solidFill>
                <a:schemeClr val="tx1">
                  <a:lumMod val="15000"/>
                  <a:lumOff val="85000"/>
                </a:schemeClr>
              </a:solid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378461144"/>
        <c:crosses val="autoZero"/>
        <c:crossBetween val="between"/>
      </c:valAx>
      <c:valAx>
        <c:axId val="382326448"/>
        <c:scaling>
          <c:orientation val="minMax"/>
          <c:max val="10"/>
        </c:scaling>
        <c:delete val="0"/>
        <c:axPos val="r"/>
        <c:numFmt formatCode="#,##0.0_);[Red]\(#,##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382323824"/>
        <c:crosses val="max"/>
        <c:crossBetween val="between"/>
      </c:valAx>
      <c:catAx>
        <c:axId val="382323824"/>
        <c:scaling>
          <c:orientation val="minMax"/>
        </c:scaling>
        <c:delete val="1"/>
        <c:axPos val="b"/>
        <c:numFmt formatCode="General" sourceLinked="1"/>
        <c:majorTickMark val="out"/>
        <c:minorTickMark val="none"/>
        <c:tickLblPos val="nextTo"/>
        <c:crossAx val="38232644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431E43-1FED-4C38-8BB9-11A76773976E}" type="datetimeFigureOut">
              <a:rPr kumimoji="1" lang="ja-JP" altLang="en-US" smtClean="0"/>
              <a:t>2024/1/24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680EB-0396-404E-9350-1164496632E7}" type="slidenum">
              <a:rPr kumimoji="1" lang="ja-JP" altLang="en-US" smtClean="0"/>
              <a:t>‹#›</a:t>
            </a:fld>
            <a:endParaRPr kumimoji="1" lang="ja-JP" altLang="en-US"/>
          </a:p>
        </p:txBody>
      </p:sp>
    </p:spTree>
    <p:extLst>
      <p:ext uri="{BB962C8B-B14F-4D97-AF65-F5344CB8AC3E}">
        <p14:creationId xmlns:p14="http://schemas.microsoft.com/office/powerpoint/2010/main" val="57159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431E43-1FED-4C38-8BB9-11A76773976E}" type="datetimeFigureOut">
              <a:rPr kumimoji="1" lang="ja-JP" altLang="en-US" smtClean="0"/>
              <a:t>2024/1/24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680EB-0396-404E-9350-1164496632E7}" type="slidenum">
              <a:rPr kumimoji="1" lang="ja-JP" altLang="en-US" smtClean="0"/>
              <a:t>‹#›</a:t>
            </a:fld>
            <a:endParaRPr kumimoji="1" lang="ja-JP" altLang="en-US"/>
          </a:p>
        </p:txBody>
      </p:sp>
    </p:spTree>
    <p:extLst>
      <p:ext uri="{BB962C8B-B14F-4D97-AF65-F5344CB8AC3E}">
        <p14:creationId xmlns:p14="http://schemas.microsoft.com/office/powerpoint/2010/main" val="2057821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431E43-1FED-4C38-8BB9-11A76773976E}" type="datetimeFigureOut">
              <a:rPr kumimoji="1" lang="ja-JP" altLang="en-US" smtClean="0"/>
              <a:t>2024/1/24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680EB-0396-404E-9350-1164496632E7}" type="slidenum">
              <a:rPr kumimoji="1" lang="ja-JP" altLang="en-US" smtClean="0"/>
              <a:t>‹#›</a:t>
            </a:fld>
            <a:endParaRPr kumimoji="1" lang="ja-JP" altLang="en-US"/>
          </a:p>
        </p:txBody>
      </p:sp>
    </p:spTree>
    <p:extLst>
      <p:ext uri="{BB962C8B-B14F-4D97-AF65-F5344CB8AC3E}">
        <p14:creationId xmlns:p14="http://schemas.microsoft.com/office/powerpoint/2010/main" val="136323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431E43-1FED-4C38-8BB9-11A76773976E}" type="datetimeFigureOut">
              <a:rPr kumimoji="1" lang="ja-JP" altLang="en-US" smtClean="0"/>
              <a:t>2024/1/24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680EB-0396-404E-9350-1164496632E7}" type="slidenum">
              <a:rPr kumimoji="1" lang="ja-JP" altLang="en-US" smtClean="0"/>
              <a:t>‹#›</a:t>
            </a:fld>
            <a:endParaRPr kumimoji="1" lang="ja-JP" altLang="en-US"/>
          </a:p>
        </p:txBody>
      </p:sp>
    </p:spTree>
    <p:extLst>
      <p:ext uri="{BB962C8B-B14F-4D97-AF65-F5344CB8AC3E}">
        <p14:creationId xmlns:p14="http://schemas.microsoft.com/office/powerpoint/2010/main" val="376954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431E43-1FED-4C38-8BB9-11A76773976E}" type="datetimeFigureOut">
              <a:rPr kumimoji="1" lang="ja-JP" altLang="en-US" smtClean="0"/>
              <a:t>2024/1/24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680EB-0396-404E-9350-1164496632E7}" type="slidenum">
              <a:rPr kumimoji="1" lang="ja-JP" altLang="en-US" smtClean="0"/>
              <a:t>‹#›</a:t>
            </a:fld>
            <a:endParaRPr kumimoji="1" lang="ja-JP" altLang="en-US"/>
          </a:p>
        </p:txBody>
      </p:sp>
    </p:spTree>
    <p:extLst>
      <p:ext uri="{BB962C8B-B14F-4D97-AF65-F5344CB8AC3E}">
        <p14:creationId xmlns:p14="http://schemas.microsoft.com/office/powerpoint/2010/main" val="3219518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431E43-1FED-4C38-8BB9-11A76773976E}" type="datetimeFigureOut">
              <a:rPr kumimoji="1" lang="ja-JP" altLang="en-US" smtClean="0"/>
              <a:t>2024/1/24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6680EB-0396-404E-9350-1164496632E7}" type="slidenum">
              <a:rPr kumimoji="1" lang="ja-JP" altLang="en-US" smtClean="0"/>
              <a:t>‹#›</a:t>
            </a:fld>
            <a:endParaRPr kumimoji="1" lang="ja-JP" altLang="en-US"/>
          </a:p>
        </p:txBody>
      </p:sp>
    </p:spTree>
    <p:extLst>
      <p:ext uri="{BB962C8B-B14F-4D97-AF65-F5344CB8AC3E}">
        <p14:creationId xmlns:p14="http://schemas.microsoft.com/office/powerpoint/2010/main" val="203984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431E43-1FED-4C38-8BB9-11A76773976E}" type="datetimeFigureOut">
              <a:rPr kumimoji="1" lang="ja-JP" altLang="en-US" smtClean="0"/>
              <a:t>2024/1/24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6680EB-0396-404E-9350-1164496632E7}" type="slidenum">
              <a:rPr kumimoji="1" lang="ja-JP" altLang="en-US" smtClean="0"/>
              <a:t>‹#›</a:t>
            </a:fld>
            <a:endParaRPr kumimoji="1" lang="ja-JP" altLang="en-US"/>
          </a:p>
        </p:txBody>
      </p:sp>
    </p:spTree>
    <p:extLst>
      <p:ext uri="{BB962C8B-B14F-4D97-AF65-F5344CB8AC3E}">
        <p14:creationId xmlns:p14="http://schemas.microsoft.com/office/powerpoint/2010/main" val="217753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431E43-1FED-4C38-8BB9-11A76773976E}" type="datetimeFigureOut">
              <a:rPr kumimoji="1" lang="ja-JP" altLang="en-US" smtClean="0"/>
              <a:t>2024/1/24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6680EB-0396-404E-9350-1164496632E7}" type="slidenum">
              <a:rPr kumimoji="1" lang="ja-JP" altLang="en-US" smtClean="0"/>
              <a:t>‹#›</a:t>
            </a:fld>
            <a:endParaRPr kumimoji="1" lang="ja-JP" altLang="en-US"/>
          </a:p>
        </p:txBody>
      </p:sp>
    </p:spTree>
    <p:extLst>
      <p:ext uri="{BB962C8B-B14F-4D97-AF65-F5344CB8AC3E}">
        <p14:creationId xmlns:p14="http://schemas.microsoft.com/office/powerpoint/2010/main" val="302244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431E43-1FED-4C38-8BB9-11A76773976E}" type="datetimeFigureOut">
              <a:rPr kumimoji="1" lang="ja-JP" altLang="en-US" smtClean="0"/>
              <a:t>2024/1/24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6680EB-0396-404E-9350-1164496632E7}" type="slidenum">
              <a:rPr kumimoji="1" lang="ja-JP" altLang="en-US" smtClean="0"/>
              <a:t>‹#›</a:t>
            </a:fld>
            <a:endParaRPr kumimoji="1" lang="ja-JP" altLang="en-US"/>
          </a:p>
        </p:txBody>
      </p:sp>
    </p:spTree>
    <p:extLst>
      <p:ext uri="{BB962C8B-B14F-4D97-AF65-F5344CB8AC3E}">
        <p14:creationId xmlns:p14="http://schemas.microsoft.com/office/powerpoint/2010/main" val="361390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431E43-1FED-4C38-8BB9-11A76773976E}" type="datetimeFigureOut">
              <a:rPr kumimoji="1" lang="ja-JP" altLang="en-US" smtClean="0"/>
              <a:t>2024/1/24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6680EB-0396-404E-9350-1164496632E7}" type="slidenum">
              <a:rPr kumimoji="1" lang="ja-JP" altLang="en-US" smtClean="0"/>
              <a:t>‹#›</a:t>
            </a:fld>
            <a:endParaRPr kumimoji="1" lang="ja-JP" altLang="en-US"/>
          </a:p>
        </p:txBody>
      </p:sp>
    </p:spTree>
    <p:extLst>
      <p:ext uri="{BB962C8B-B14F-4D97-AF65-F5344CB8AC3E}">
        <p14:creationId xmlns:p14="http://schemas.microsoft.com/office/powerpoint/2010/main" val="345735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431E43-1FED-4C38-8BB9-11A76773976E}" type="datetimeFigureOut">
              <a:rPr kumimoji="1" lang="ja-JP" altLang="en-US" smtClean="0"/>
              <a:t>2024/1/24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6680EB-0396-404E-9350-1164496632E7}" type="slidenum">
              <a:rPr kumimoji="1" lang="ja-JP" altLang="en-US" smtClean="0"/>
              <a:t>‹#›</a:t>
            </a:fld>
            <a:endParaRPr kumimoji="1" lang="ja-JP" altLang="en-US"/>
          </a:p>
        </p:txBody>
      </p:sp>
    </p:spTree>
    <p:extLst>
      <p:ext uri="{BB962C8B-B14F-4D97-AF65-F5344CB8AC3E}">
        <p14:creationId xmlns:p14="http://schemas.microsoft.com/office/powerpoint/2010/main" val="332130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31E43-1FED-4C38-8BB9-11A76773976E}" type="datetimeFigureOut">
              <a:rPr kumimoji="1" lang="ja-JP" altLang="en-US" smtClean="0"/>
              <a:t>2024/1/24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680EB-0396-404E-9350-1164496632E7}" type="slidenum">
              <a:rPr kumimoji="1" lang="ja-JP" altLang="en-US" smtClean="0"/>
              <a:t>‹#›</a:t>
            </a:fld>
            <a:endParaRPr kumimoji="1" lang="ja-JP" altLang="en-US"/>
          </a:p>
        </p:txBody>
      </p:sp>
    </p:spTree>
    <p:extLst>
      <p:ext uri="{BB962C8B-B14F-4D97-AF65-F5344CB8AC3E}">
        <p14:creationId xmlns:p14="http://schemas.microsoft.com/office/powerpoint/2010/main" val="870872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82262" y="3179763"/>
            <a:ext cx="9144000" cy="2387600"/>
          </a:xfrm>
        </p:spPr>
        <p:txBody>
          <a:bodyPr>
            <a:normAutofit fontScale="90000"/>
          </a:bodyPr>
          <a:lstStyle/>
          <a:p>
            <a:r>
              <a:rPr lang="ja-JP" altLang="en-US" b="1" dirty="0">
                <a:latin typeface="メイリオ" panose="020B0604030504040204" pitchFamily="50" charset="-128"/>
                <a:ea typeface="メイリオ" panose="020B0604030504040204" pitchFamily="50" charset="-128"/>
              </a:rPr>
              <a:t>社会保険料の累進性強化の　制度設計について</a:t>
            </a:r>
            <a:br>
              <a:rPr lang="ja-JP" altLang="en-US" b="1" i="1" dirty="0"/>
            </a:br>
            <a:br>
              <a:rPr lang="ja-JP" altLang="en-US" dirty="0"/>
            </a:br>
            <a:r>
              <a:rPr lang="ja-JP" altLang="en-US" sz="3600" b="1" dirty="0"/>
              <a:t>伊藤周平（鹿児島大学）</a:t>
            </a:r>
            <a:br>
              <a:rPr lang="en-US" altLang="ja-JP" sz="3600" b="1" dirty="0"/>
            </a:br>
            <a:br>
              <a:rPr lang="ja-JP" altLang="en-US" sz="3600" b="1" dirty="0"/>
            </a:br>
            <a:endParaRPr kumimoji="1" lang="ja-JP" altLang="en-US" sz="3600" b="1" dirty="0"/>
          </a:p>
        </p:txBody>
      </p:sp>
    </p:spTree>
    <p:extLst>
      <p:ext uri="{BB962C8B-B14F-4D97-AF65-F5344CB8AC3E}">
        <p14:creationId xmlns:p14="http://schemas.microsoft.com/office/powerpoint/2010/main" val="2831969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208" y="92563"/>
            <a:ext cx="10515600" cy="1325563"/>
          </a:xfrm>
        </p:spPr>
        <p:txBody>
          <a:bodyPr/>
          <a:lstStyle/>
          <a:p>
            <a:r>
              <a:rPr kumimoji="1" lang="ja-JP" altLang="en-US" b="1" dirty="0">
                <a:latin typeface="メイリオ" panose="020B0604030504040204" pitchFamily="50" charset="-128"/>
                <a:ea typeface="メイリオ" panose="020B0604030504040204" pitchFamily="50" charset="-128"/>
              </a:rPr>
              <a:t>公費負担が増えた原因</a:t>
            </a:r>
          </a:p>
        </p:txBody>
      </p:sp>
      <p:sp>
        <p:nvSpPr>
          <p:cNvPr id="4" name="テキスト ボックス 3"/>
          <p:cNvSpPr txBox="1"/>
          <p:nvPr/>
        </p:nvSpPr>
        <p:spPr>
          <a:xfrm>
            <a:off x="518747" y="1418126"/>
            <a:ext cx="11323629" cy="452431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社会保険料は、社会保障財源に占める割合を低下させてきた</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公費負担の増加の原因としてあげられるもの</a:t>
            </a:r>
            <a:endParaRPr lang="en-US" altLang="ja-JP" sz="3200" dirty="0">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原因①：社会保険料を伴わない、</a:t>
            </a:r>
            <a:r>
              <a:rPr lang="ja-JP" altLang="en-US" sz="3200" b="1" dirty="0">
                <a:latin typeface="メイリオ" panose="020B0604030504040204" pitchFamily="50" charset="-128"/>
                <a:ea typeface="メイリオ" panose="020B0604030504040204" pitchFamily="50" charset="-128"/>
              </a:rPr>
              <a:t>つまり公費負担で賄う社会保障給付費が増加した。</a:t>
            </a:r>
            <a:r>
              <a:rPr lang="ja-JP" altLang="en-US" sz="3200" dirty="0">
                <a:latin typeface="メイリオ" panose="020B0604030504040204" pitchFamily="50" charset="-128"/>
                <a:ea typeface="メイリオ" panose="020B0604030504040204" pitchFamily="50" charset="-128"/>
              </a:rPr>
              <a:t>貧困の拡大による生活保護の増大、児童福祉や障害者福祉などの社会福祉費の増加。</a:t>
            </a:r>
            <a:endParaRPr lang="en-US" altLang="ja-JP" sz="3200" dirty="0">
              <a:latin typeface="メイリオ" panose="020B0604030504040204" pitchFamily="50" charset="-128"/>
              <a:ea typeface="メイリオ" panose="020B0604030504040204" pitchFamily="50" charset="-128"/>
            </a:endParaRPr>
          </a:p>
          <a:p>
            <a:endParaRPr kumimoji="1"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原因②：</a:t>
            </a:r>
            <a:r>
              <a:rPr lang="ja-JP" altLang="en-US" sz="3200" b="1" dirty="0">
                <a:latin typeface="メイリオ" panose="020B0604030504040204" pitchFamily="50" charset="-128"/>
                <a:ea typeface="メイリオ" panose="020B0604030504040204" pitchFamily="50" charset="-128"/>
              </a:rPr>
              <a:t>社会保険料収入の伸びが、</a:t>
            </a:r>
            <a:r>
              <a:rPr lang="en-US" altLang="ja-JP" sz="3200" b="1" dirty="0">
                <a:latin typeface="メイリオ" panose="020B0604030504040204" pitchFamily="50" charset="-128"/>
                <a:ea typeface="メイリオ" panose="020B0604030504040204" pitchFamily="50" charset="-128"/>
              </a:rPr>
              <a:t>2000</a:t>
            </a:r>
            <a:r>
              <a:rPr lang="ja-JP" altLang="en-US" sz="3200" b="1" dirty="0">
                <a:latin typeface="メイリオ" panose="020B0604030504040204" pitchFamily="50" charset="-128"/>
                <a:ea typeface="メイリオ" panose="020B0604030504040204" pitchFamily="50" charset="-128"/>
              </a:rPr>
              <a:t>年代以降、停滞。</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保険料のベースとなる被保険者の賃金収入・所得の減少の為</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8266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208" y="92563"/>
            <a:ext cx="10515600" cy="1325563"/>
          </a:xfrm>
        </p:spPr>
        <p:txBody>
          <a:bodyPr/>
          <a:lstStyle/>
          <a:p>
            <a:r>
              <a:rPr lang="ja-JP" altLang="en-US" b="1" dirty="0">
                <a:latin typeface="メイリオ" panose="020B0604030504040204" pitchFamily="50" charset="-128"/>
                <a:ea typeface="メイリオ" panose="020B0604030504040204" pitchFamily="50" charset="-128"/>
              </a:rPr>
              <a:t>社会保険料収入構造の変化</a:t>
            </a:r>
            <a:endParaRPr kumimoji="1" lang="ja-JP" altLang="en-US" b="1"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89086" y="1224695"/>
            <a:ext cx="11323629" cy="5016758"/>
          </a:xfrm>
          <a:prstGeom prst="rect">
            <a:avLst/>
          </a:prstGeom>
          <a:noFill/>
        </p:spPr>
        <p:txBody>
          <a:bodyPr wrap="square" rtlCol="0">
            <a:spAutoFit/>
          </a:bodyPr>
          <a:lstStyle/>
          <a:p>
            <a:endParaRPr lang="en-US" altLang="ja-JP" sz="3200" dirty="0"/>
          </a:p>
          <a:p>
            <a:r>
              <a:rPr lang="en-US" altLang="ja-JP" sz="3200" dirty="0">
                <a:latin typeface="メイリオ" panose="020B0604030504040204" pitchFamily="50" charset="-128"/>
                <a:ea typeface="メイリオ" panose="020B0604030504040204" pitchFamily="50" charset="-128"/>
              </a:rPr>
              <a:t>2002</a:t>
            </a:r>
            <a:r>
              <a:rPr lang="ja-JP" altLang="en-US" sz="3200" dirty="0">
                <a:latin typeface="メイリオ" panose="020B0604030504040204" pitchFamily="50" charset="-128"/>
                <a:ea typeface="メイリオ" panose="020B0604030504040204" pitchFamily="50" charset="-128"/>
              </a:rPr>
              <a:t>年度までは、「事業主拠出＞被保険者」拠出。</a:t>
            </a:r>
            <a:endParaRPr lang="en-US" altLang="ja-JP" sz="3200" dirty="0">
              <a:latin typeface="メイリオ" panose="020B0604030504040204" pitchFamily="50" charset="-128"/>
              <a:ea typeface="メイリオ" panose="020B0604030504040204" pitchFamily="50" charset="-128"/>
            </a:endParaRPr>
          </a:p>
          <a:p>
            <a:r>
              <a:rPr lang="en-US" altLang="ja-JP" sz="3200" dirty="0">
                <a:latin typeface="メイリオ" panose="020B0604030504040204" pitchFamily="50" charset="-128"/>
                <a:ea typeface="メイリオ" panose="020B0604030504040204" pitchFamily="50" charset="-128"/>
              </a:rPr>
              <a:t>2003</a:t>
            </a:r>
            <a:r>
              <a:rPr lang="ja-JP" altLang="en-US" sz="3200" dirty="0">
                <a:latin typeface="メイリオ" panose="020B0604030504040204" pitchFamily="50" charset="-128"/>
                <a:ea typeface="メイリオ" panose="020B0604030504040204" pitchFamily="50" charset="-128"/>
              </a:rPr>
              <a:t>年度以降、逆転しその差が開いている。</a:t>
            </a:r>
            <a:endParaRPr lang="en-US" altLang="ja-JP" sz="3200" dirty="0">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理由：</a:t>
            </a:r>
            <a:endParaRPr lang="en-US" altLang="ja-JP" sz="3200" dirty="0">
              <a:latin typeface="メイリオ" panose="020B0604030504040204" pitchFamily="50" charset="-128"/>
              <a:ea typeface="メイリオ" panose="020B0604030504040204" pitchFamily="50" charset="-128"/>
            </a:endParaRPr>
          </a:p>
          <a:p>
            <a:r>
              <a:rPr lang="ja-JP" altLang="en-US" sz="3200" b="1" dirty="0">
                <a:solidFill>
                  <a:srgbClr val="FF0000"/>
                </a:solidFill>
                <a:latin typeface="メイリオ" panose="020B0604030504040204" pitchFamily="50" charset="-128"/>
                <a:ea typeface="メイリオ" panose="020B0604030504040204" pitchFamily="50" charset="-128"/>
              </a:rPr>
              <a:t>①事業主負担を伴わない社会保険の被保険者が増大</a:t>
            </a:r>
            <a:endParaRPr lang="en-US" altLang="ja-JP" sz="3200" b="1" dirty="0">
              <a:solidFill>
                <a:srgbClr val="FF0000"/>
              </a:solidFill>
              <a:latin typeface="メイリオ" panose="020B0604030504040204" pitchFamily="50" charset="-128"/>
              <a:ea typeface="メイリオ" panose="020B0604030504040204" pitchFamily="50" charset="-128"/>
            </a:endParaRPr>
          </a:p>
          <a:p>
            <a:r>
              <a:rPr lang="ja-JP" altLang="en-US" sz="3200" b="1" dirty="0">
                <a:solidFill>
                  <a:srgbClr val="FF0000"/>
                </a:solidFill>
                <a:latin typeface="メイリオ" panose="020B0604030504040204" pitchFamily="50" charset="-128"/>
                <a:ea typeface="メイリオ" panose="020B0604030504040204" pitchFamily="50" charset="-128"/>
              </a:rPr>
              <a:t>②高齢化の進展で退職者が増加</a:t>
            </a:r>
            <a:endParaRPr lang="en-US" altLang="ja-JP" sz="3200" b="1" dirty="0">
              <a:solidFill>
                <a:srgbClr val="FF0000"/>
              </a:solidFill>
              <a:latin typeface="メイリオ" panose="020B0604030504040204" pitchFamily="50" charset="-128"/>
              <a:ea typeface="メイリオ" panose="020B0604030504040204" pitchFamily="50" charset="-128"/>
            </a:endParaRPr>
          </a:p>
          <a:p>
            <a:r>
              <a:rPr lang="ja-JP" altLang="en-US" sz="3200" b="1" dirty="0">
                <a:solidFill>
                  <a:srgbClr val="FF0000"/>
                </a:solidFill>
                <a:latin typeface="メイリオ" panose="020B0604030504040204" pitchFamily="50" charset="-128"/>
                <a:ea typeface="メイリオ" panose="020B0604030504040204" pitchFamily="50" charset="-128"/>
              </a:rPr>
              <a:t>③被用者保険に加入できない非正規労働者やフリーランスなど個人事業主が増大。</a:t>
            </a:r>
          </a:p>
          <a:p>
            <a:endParaRPr lang="ja-JP" altLang="en-US" sz="3200" dirty="0"/>
          </a:p>
        </p:txBody>
      </p:sp>
    </p:spTree>
    <p:extLst>
      <p:ext uri="{BB962C8B-B14F-4D97-AF65-F5344CB8AC3E}">
        <p14:creationId xmlns:p14="http://schemas.microsoft.com/office/powerpoint/2010/main" val="280196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2738" y="101356"/>
            <a:ext cx="10515600" cy="830629"/>
          </a:xfrm>
        </p:spPr>
        <p:txBody>
          <a:bodyPr/>
          <a:lstStyle/>
          <a:p>
            <a:r>
              <a:rPr lang="ja-JP" altLang="en-US" b="1" dirty="0">
                <a:latin typeface="メイリオ" panose="020B0604030504040204" pitchFamily="50" charset="-128"/>
                <a:ea typeface="メイリオ" panose="020B0604030504040204" pitchFamily="50" charset="-128"/>
              </a:rPr>
              <a:t>低所得者に重い社会保険料負担</a:t>
            </a:r>
            <a:endParaRPr kumimoji="1" lang="ja-JP" altLang="en-US" b="1"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22738" y="1240577"/>
            <a:ext cx="11674991" cy="5355312"/>
          </a:xfrm>
          <a:prstGeom prst="rect">
            <a:avLst/>
          </a:prstGeom>
          <a:noFill/>
        </p:spPr>
        <p:txBody>
          <a:bodyPr wrap="none" rtlCol="0">
            <a:spAutoFit/>
          </a:bodyPr>
          <a:lstStyle/>
          <a:p>
            <a:r>
              <a:rPr lang="ja-JP" altLang="en-US" sz="3200" dirty="0">
                <a:latin typeface="メイリオ" panose="020B0604030504040204" pitchFamily="50" charset="-128"/>
                <a:ea typeface="メイリオ" panose="020B0604030504040204" pitchFamily="50" charset="-128"/>
              </a:rPr>
              <a:t>社会保険料は、給付を受けるための対価とされているため、</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所得のない人や低い人にも保険料を負担させる仕組みをとり、</a:t>
            </a:r>
            <a:endParaRPr lang="en-US" altLang="ja-JP" sz="3200" dirty="0">
              <a:latin typeface="メイリオ" panose="020B0604030504040204" pitchFamily="50" charset="-128"/>
              <a:ea typeface="メイリオ" panose="020B0604030504040204" pitchFamily="50" charset="-128"/>
            </a:endParaRPr>
          </a:p>
          <a:p>
            <a:r>
              <a:rPr lang="ja-JP" altLang="en-US" sz="3200" b="1" dirty="0">
                <a:solidFill>
                  <a:srgbClr val="FF0000"/>
                </a:solidFill>
                <a:latin typeface="メイリオ" panose="020B0604030504040204" pitchFamily="50" charset="-128"/>
                <a:ea typeface="メイリオ" panose="020B0604030504040204" pitchFamily="50" charset="-128"/>
              </a:rPr>
              <a:t>低所得者ほど負担が重く逆進性が強い。</a:t>
            </a:r>
            <a:endParaRPr lang="en-US" altLang="ja-JP" sz="3200" b="1" dirty="0">
              <a:solidFill>
                <a:srgbClr val="FF0000"/>
              </a:solidFill>
              <a:latin typeface="メイリオ" panose="020B0604030504040204" pitchFamily="50" charset="-128"/>
              <a:ea typeface="メイリオ" panose="020B0604030504040204" pitchFamily="50" charset="-128"/>
            </a:endParaRPr>
          </a:p>
          <a:p>
            <a:endParaRPr kumimoji="1" lang="en-US" altLang="ja-JP" sz="3200" b="1" dirty="0">
              <a:solidFill>
                <a:srgbClr val="FF0000"/>
              </a:solidFill>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国民年金の保険料は定額負担（</a:t>
            </a:r>
            <a:r>
              <a:rPr lang="en-US" altLang="ja-JP" sz="2800" dirty="0">
                <a:latin typeface="メイリオ" panose="020B0604030504040204" pitchFamily="50" charset="-128"/>
                <a:ea typeface="メイリオ" panose="020B0604030504040204" pitchFamily="50" charset="-128"/>
              </a:rPr>
              <a:t>2020</a:t>
            </a:r>
            <a:r>
              <a:rPr lang="ja-JP" altLang="en-US" sz="2800" dirty="0">
                <a:latin typeface="メイリオ" panose="020B0604030504040204" pitchFamily="50" charset="-128"/>
                <a:ea typeface="メイリオ" panose="020B0604030504040204" pitchFamily="50" charset="-128"/>
              </a:rPr>
              <a:t>年度で月額１万</a:t>
            </a:r>
            <a:r>
              <a:rPr lang="en-US" altLang="ja-JP" sz="2800" dirty="0">
                <a:latin typeface="メイリオ" panose="020B0604030504040204" pitchFamily="50" charset="-128"/>
                <a:ea typeface="メイリオ" panose="020B0604030504040204" pitchFamily="50" charset="-128"/>
              </a:rPr>
              <a:t>6410</a:t>
            </a:r>
            <a:r>
              <a:rPr lang="ja-JP" altLang="en-US" sz="2800" dirty="0">
                <a:latin typeface="メイリオ" panose="020B0604030504040204" pitchFamily="50" charset="-128"/>
                <a:ea typeface="メイリオ" panose="020B0604030504040204" pitchFamily="50" charset="-128"/>
              </a:rPr>
              <a:t>円）。</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保険料の納付が困難と認められる者に対して、</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保険料の免除（法定免除・申請免除）の仕組みを採用。</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ただし、</a:t>
            </a:r>
            <a:r>
              <a:rPr lang="ja-JP" altLang="en-US" sz="2800" b="1" dirty="0">
                <a:solidFill>
                  <a:srgbClr val="FF0000"/>
                </a:solidFill>
                <a:latin typeface="メイリオ" panose="020B0604030504040204" pitchFamily="50" charset="-128"/>
                <a:ea typeface="メイリオ" panose="020B0604030504040204" pitchFamily="50" charset="-128"/>
              </a:rPr>
              <a:t>保険料免除を受けると、給付が減少する。</a:t>
            </a:r>
            <a:r>
              <a:rPr kumimoji="1" lang="ja-JP" altLang="en-US" sz="2800" b="1" dirty="0">
                <a:solidFill>
                  <a:srgbClr val="FF0000"/>
                </a:solidFill>
                <a:latin typeface="メイリオ" panose="020B0604030504040204" pitchFamily="50" charset="-128"/>
                <a:ea typeface="メイリオ" panose="020B0604030504040204" pitchFamily="50" charset="-128"/>
              </a:rPr>
              <a:t>（免除期間中は、</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r>
              <a:rPr kumimoji="1" lang="ja-JP" altLang="en-US" sz="2800" b="1" dirty="0">
                <a:solidFill>
                  <a:srgbClr val="FF0000"/>
                </a:solidFill>
                <a:latin typeface="メイリオ" panose="020B0604030504040204" pitchFamily="50" charset="-128"/>
                <a:ea typeface="メイリオ" panose="020B0604030504040204" pitchFamily="50" charset="-128"/>
              </a:rPr>
              <a:t>国庫負担分</a:t>
            </a:r>
            <a:r>
              <a:rPr kumimoji="1" lang="en-US" altLang="ja-JP" sz="2800" b="1" dirty="0">
                <a:solidFill>
                  <a:srgbClr val="FF0000"/>
                </a:solidFill>
                <a:latin typeface="メイリオ" panose="020B0604030504040204" pitchFamily="50" charset="-128"/>
                <a:ea typeface="メイリオ" panose="020B0604030504040204" pitchFamily="50" charset="-128"/>
              </a:rPr>
              <a:t>2</a:t>
            </a:r>
            <a:r>
              <a:rPr kumimoji="1" lang="ja-JP" altLang="en-US" sz="2800" b="1" dirty="0">
                <a:solidFill>
                  <a:srgbClr val="FF0000"/>
                </a:solidFill>
                <a:latin typeface="メイリオ" panose="020B0604030504040204" pitchFamily="50" charset="-128"/>
                <a:ea typeface="メイリオ" panose="020B0604030504040204" pitchFamily="50" charset="-128"/>
              </a:rPr>
              <a:t>分の</a:t>
            </a:r>
            <a:r>
              <a:rPr kumimoji="1" lang="en-US" altLang="ja-JP" sz="2800" b="1" dirty="0">
                <a:solidFill>
                  <a:srgbClr val="FF0000"/>
                </a:solidFill>
                <a:latin typeface="メイリオ" panose="020B0604030504040204" pitchFamily="50" charset="-128"/>
                <a:ea typeface="メイリオ" panose="020B0604030504040204" pitchFamily="50" charset="-128"/>
              </a:rPr>
              <a:t>1</a:t>
            </a:r>
            <a:r>
              <a:rPr kumimoji="1" lang="ja-JP" altLang="en-US" sz="2800" b="1" dirty="0">
                <a:solidFill>
                  <a:srgbClr val="FF0000"/>
                </a:solidFill>
                <a:latin typeface="メイリオ" panose="020B0604030504040204" pitchFamily="50" charset="-128"/>
                <a:ea typeface="メイリオ" panose="020B0604030504040204" pitchFamily="50" charset="-128"/>
              </a:rPr>
              <a:t>しか給付に反映されない）</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endParaRPr lang="en-US" altLang="ja-JP" sz="2800" b="1" dirty="0">
              <a:solidFill>
                <a:srgbClr val="FF0000"/>
              </a:solidFill>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40643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7877" y="118940"/>
            <a:ext cx="11213123" cy="1325563"/>
          </a:xfrm>
        </p:spPr>
        <p:txBody>
          <a:bodyPr>
            <a:normAutofit/>
          </a:bodyPr>
          <a:lstStyle/>
          <a:p>
            <a:r>
              <a:rPr lang="ja-JP" altLang="en-US" sz="3600" b="1" dirty="0">
                <a:latin typeface="メイリオ" panose="020B0604030504040204" pitchFamily="50" charset="-128"/>
                <a:ea typeface="メイリオ" panose="020B0604030504040204" pitchFamily="50" charset="-128"/>
              </a:rPr>
              <a:t>健康保険や厚生年金保険などの</a:t>
            </a:r>
            <a:br>
              <a:rPr lang="en-US" altLang="ja-JP" sz="3600" b="1" dirty="0">
                <a:latin typeface="メイリオ" panose="020B0604030504040204" pitchFamily="50" charset="-128"/>
                <a:ea typeface="メイリオ" panose="020B0604030504040204" pitchFamily="50" charset="-128"/>
              </a:rPr>
            </a:br>
            <a:r>
              <a:rPr lang="ja-JP" altLang="en-US" sz="3600" b="1" dirty="0">
                <a:latin typeface="メイリオ" panose="020B0604030504040204" pitchFamily="50" charset="-128"/>
                <a:ea typeface="メイリオ" panose="020B0604030504040204" pitchFamily="50" charset="-128"/>
              </a:rPr>
              <a:t>　　　　　　　被用者保険の保険料は累進性が弱い</a:t>
            </a:r>
            <a:endParaRPr kumimoji="1" lang="ja-JP" altLang="en-US" sz="3600" b="1"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694591" y="1670539"/>
            <a:ext cx="11254154" cy="4524315"/>
          </a:xfrm>
          <a:prstGeom prst="rect">
            <a:avLst/>
          </a:prstGeom>
          <a:noFill/>
        </p:spPr>
        <p:txBody>
          <a:bodyPr wrap="square" rtlCol="0">
            <a:spAutoFit/>
          </a:bodyPr>
          <a:lstStyle/>
          <a:p>
            <a:r>
              <a:rPr lang="ja-JP" altLang="en-US" sz="3600" dirty="0">
                <a:latin typeface="メイリオ" panose="020B0604030504040204" pitchFamily="50" charset="-128"/>
                <a:ea typeface="メイリオ" panose="020B0604030504040204" pitchFamily="50" charset="-128"/>
              </a:rPr>
              <a:t>健康保険や厚生年金保険などの被用者保険の保険料は、標準報酬に応じた定率の負担となっているが、所得税のような累進制が採用されていない。</a:t>
            </a:r>
            <a:endParaRPr lang="en-US" altLang="ja-JP" sz="3600" dirty="0">
              <a:latin typeface="メイリオ" panose="020B0604030504040204" pitchFamily="50" charset="-128"/>
              <a:ea typeface="メイリオ" panose="020B0604030504040204" pitchFamily="50" charset="-128"/>
            </a:endParaRPr>
          </a:p>
          <a:p>
            <a:endParaRPr lang="en-US" altLang="ja-JP" sz="3600" dirty="0">
              <a:latin typeface="メイリオ" panose="020B0604030504040204" pitchFamily="50" charset="-128"/>
              <a:ea typeface="メイリオ" panose="020B0604030504040204" pitchFamily="50" charset="-128"/>
            </a:endParaRPr>
          </a:p>
          <a:p>
            <a:r>
              <a:rPr lang="ja-JP" altLang="en-US" sz="3600" dirty="0">
                <a:latin typeface="メイリオ" panose="020B0604030504040204" pitchFamily="50" charset="-128"/>
                <a:ea typeface="メイリオ" panose="020B0604030504040204" pitchFamily="50" charset="-128"/>
              </a:rPr>
              <a:t>標準報酬月額に上限が存在するため</a:t>
            </a:r>
            <a:endParaRPr lang="en-US" altLang="ja-JP" sz="36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健康保険で第</a:t>
            </a:r>
            <a:r>
              <a:rPr lang="en-US" altLang="ja-JP" sz="3600" b="1" dirty="0">
                <a:latin typeface="メイリオ" panose="020B0604030504040204" pitchFamily="50" charset="-128"/>
                <a:ea typeface="メイリオ" panose="020B0604030504040204" pitchFamily="50" charset="-128"/>
              </a:rPr>
              <a:t>50</a:t>
            </a:r>
            <a:r>
              <a:rPr lang="ja-JP" altLang="en-US" sz="3600" b="1" dirty="0">
                <a:latin typeface="メイリオ" panose="020B0604030504040204" pitchFamily="50" charset="-128"/>
                <a:ea typeface="メイリオ" panose="020B0604030504040204" pitchFamily="50" charset="-128"/>
              </a:rPr>
              <a:t>級・</a:t>
            </a:r>
            <a:r>
              <a:rPr lang="en-US" altLang="ja-JP" sz="3600" b="1" dirty="0">
                <a:latin typeface="メイリオ" panose="020B0604030504040204" pitchFamily="50" charset="-128"/>
                <a:ea typeface="メイリオ" panose="020B0604030504040204" pitchFamily="50" charset="-128"/>
              </a:rPr>
              <a:t>139</a:t>
            </a:r>
            <a:r>
              <a:rPr lang="ja-JP" altLang="en-US" sz="3600" b="1" dirty="0">
                <a:latin typeface="メイリオ" panose="020B0604030504040204" pitchFamily="50" charset="-128"/>
                <a:ea typeface="メイリオ" panose="020B0604030504040204" pitchFamily="50" charset="-128"/>
              </a:rPr>
              <a:t>万円、</a:t>
            </a:r>
            <a:endParaRPr lang="en-US" altLang="ja-JP" sz="36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厚生年金保険で第</a:t>
            </a:r>
            <a:r>
              <a:rPr lang="en-US" altLang="ja-JP" sz="3600" b="1" dirty="0">
                <a:latin typeface="メイリオ" panose="020B0604030504040204" pitchFamily="50" charset="-128"/>
                <a:ea typeface="メイリオ" panose="020B0604030504040204" pitchFamily="50" charset="-128"/>
              </a:rPr>
              <a:t>31</a:t>
            </a:r>
            <a:r>
              <a:rPr lang="ja-JP" altLang="en-US" sz="3600" b="1" dirty="0">
                <a:latin typeface="メイリオ" panose="020B0604030504040204" pitchFamily="50" charset="-128"/>
                <a:ea typeface="メイリオ" panose="020B0604030504040204" pitchFamily="50" charset="-128"/>
              </a:rPr>
              <a:t>級・</a:t>
            </a:r>
            <a:r>
              <a:rPr lang="en-US" altLang="ja-JP" sz="3600" b="1" dirty="0">
                <a:latin typeface="メイリオ" panose="020B0604030504040204" pitchFamily="50" charset="-128"/>
                <a:ea typeface="メイリオ" panose="020B0604030504040204" pitchFamily="50" charset="-128"/>
              </a:rPr>
              <a:t>62</a:t>
            </a:r>
            <a:r>
              <a:rPr lang="ja-JP" altLang="en-US" sz="3600" b="1" dirty="0">
                <a:latin typeface="メイリオ" panose="020B0604030504040204" pitchFamily="50" charset="-128"/>
                <a:ea typeface="メイリオ" panose="020B0604030504040204" pitchFamily="50" charset="-128"/>
              </a:rPr>
              <a:t>万円</a:t>
            </a:r>
            <a:r>
              <a:rPr lang="ja-JP" altLang="en-US" sz="3600" dirty="0">
                <a:latin typeface="メイリオ" panose="020B0604030504040204" pitchFamily="50" charset="-128"/>
                <a:ea typeface="メイリオ" panose="020B0604030504040204" pitchFamily="50" charset="-128"/>
              </a:rPr>
              <a:t>、</a:t>
            </a:r>
            <a:endParaRPr lang="en-US" altLang="ja-JP" sz="3600" dirty="0">
              <a:latin typeface="メイリオ" panose="020B0604030504040204" pitchFamily="50" charset="-128"/>
              <a:ea typeface="メイリオ" panose="020B0604030504040204" pitchFamily="50" charset="-128"/>
            </a:endParaRPr>
          </a:p>
          <a:p>
            <a:r>
              <a:rPr lang="ja-JP" altLang="en-US" sz="3600" dirty="0">
                <a:latin typeface="メイリオ" panose="020B0604030504040204" pitchFamily="50" charset="-128"/>
                <a:ea typeface="メイリオ" panose="020B0604030504040204" pitchFamily="50" charset="-128"/>
              </a:rPr>
              <a:t>高所得者の保険料負担が軽くなっている（次の図）</a:t>
            </a:r>
            <a:endParaRPr kumimoji="1" lang="ja-JP" altLang="en-US"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0544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p:nvPr/>
        </p:nvGraphicFramePr>
        <p:xfrm>
          <a:off x="2160075" y="980934"/>
          <a:ext cx="7946136" cy="4782312"/>
        </p:xfrm>
        <a:graphic>
          <a:graphicData uri="http://schemas.openxmlformats.org/drawingml/2006/chart">
            <c:chart xmlns:c="http://schemas.openxmlformats.org/drawingml/2006/chart" xmlns:r="http://schemas.openxmlformats.org/officeDocument/2006/relationships" r:id="rId2"/>
          </a:graphicData>
        </a:graphic>
      </p:graphicFrame>
      <p:sp>
        <p:nvSpPr>
          <p:cNvPr id="10" name="正方形/長方形 9"/>
          <p:cNvSpPr/>
          <p:nvPr/>
        </p:nvSpPr>
        <p:spPr>
          <a:xfrm>
            <a:off x="3530435" y="428729"/>
            <a:ext cx="5205417" cy="301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latin typeface="ＭＳ Ｐゴシック" panose="020B0600070205080204" pitchFamily="50" charset="-128"/>
                <a:ea typeface="ＭＳ Ｐゴシック" panose="020B0600070205080204" pitchFamily="50" charset="-128"/>
              </a:rPr>
              <a:t>① 健康保険料（協会けんぽの本人負担分）</a:t>
            </a:r>
          </a:p>
        </p:txBody>
      </p:sp>
      <p:sp>
        <p:nvSpPr>
          <p:cNvPr id="11" name="線吹き出し 1 (枠付き) 10"/>
          <p:cNvSpPr/>
          <p:nvPr/>
        </p:nvSpPr>
        <p:spPr>
          <a:xfrm>
            <a:off x="3337743" y="2379851"/>
            <a:ext cx="2016000" cy="216000"/>
          </a:xfrm>
          <a:prstGeom prst="borderCallout1">
            <a:avLst>
              <a:gd name="adj1" fmla="val 1413"/>
              <a:gd name="adj2" fmla="val 46596"/>
              <a:gd name="adj3" fmla="val -200900"/>
              <a:gd name="adj4" fmla="val 78954"/>
            </a:avLst>
          </a:prstGeom>
          <a:solidFill>
            <a:srgbClr val="FF9900"/>
          </a:solidFill>
          <a:ln w="63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a:solidFill>
                  <a:schemeClr val="tx1"/>
                </a:solidFill>
                <a:latin typeface="ＭＳ Ｐゴシック" panose="020B0600070205080204" pitchFamily="50" charset="-128"/>
                <a:ea typeface="ＭＳ Ｐゴシック" panose="020B0600070205080204" pitchFamily="50" charset="-128"/>
              </a:rPr>
              <a:t>健康保険料／収入（％）（右軸）</a:t>
            </a:r>
          </a:p>
        </p:txBody>
      </p:sp>
      <p:sp>
        <p:nvSpPr>
          <p:cNvPr id="12" name="線吹き出し 1 (枠付き) 11"/>
          <p:cNvSpPr/>
          <p:nvPr/>
        </p:nvSpPr>
        <p:spPr>
          <a:xfrm>
            <a:off x="2731574" y="2955862"/>
            <a:ext cx="2412000" cy="216000"/>
          </a:xfrm>
          <a:prstGeom prst="borderCallout1">
            <a:avLst>
              <a:gd name="adj1" fmla="val 102944"/>
              <a:gd name="adj2" fmla="val 47535"/>
              <a:gd name="adj3" fmla="val 495475"/>
              <a:gd name="adj4" fmla="val 70341"/>
            </a:avLst>
          </a:prstGeom>
          <a:solidFill>
            <a:srgbClr val="CCFFCC"/>
          </a:solidFill>
          <a:ln w="63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a:solidFill>
                  <a:schemeClr val="tx1"/>
                </a:solidFill>
                <a:latin typeface="ＭＳ Ｐゴシック" panose="020B0600070205080204" pitchFamily="50" charset="-128"/>
                <a:ea typeface="ＭＳ Ｐゴシック" panose="020B0600070205080204" pitchFamily="50" charset="-128"/>
              </a:rPr>
              <a:t>健康保険料（月額、万円）（左軸）</a:t>
            </a:r>
            <a:r>
              <a:rPr lang="ja-JP" altLang="en-US" sz="900">
                <a:solidFill>
                  <a:schemeClr val="tx1"/>
                </a:solidFill>
                <a:latin typeface="ＭＳ Ｐゴシック" panose="020B0600070205080204" pitchFamily="50" charset="-128"/>
                <a:ea typeface="ＭＳ Ｐゴシック" panose="020B0600070205080204" pitchFamily="50" charset="-128"/>
              </a:rPr>
              <a:t>（注２）</a:t>
            </a:r>
          </a:p>
        </p:txBody>
      </p:sp>
      <p:sp>
        <p:nvSpPr>
          <p:cNvPr id="13" name="正方形/長方形 12"/>
          <p:cNvSpPr/>
          <p:nvPr/>
        </p:nvSpPr>
        <p:spPr>
          <a:xfrm>
            <a:off x="10069096" y="2117860"/>
            <a:ext cx="216000" cy="23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a:solidFill>
                  <a:schemeClr val="tx1"/>
                </a:solidFill>
                <a:latin typeface="ＭＳ ゴシック" panose="020B0609070205080204" pitchFamily="49" charset="-128"/>
                <a:ea typeface="ＭＳ ゴシック" panose="020B0609070205080204" pitchFamily="49" charset="-128"/>
              </a:rPr>
              <a:t>健康保険料／収入</a:t>
            </a:r>
          </a:p>
        </p:txBody>
      </p:sp>
      <p:sp>
        <p:nvSpPr>
          <p:cNvPr id="14" name="正方形/長方形 13"/>
          <p:cNvSpPr/>
          <p:nvPr/>
        </p:nvSpPr>
        <p:spPr>
          <a:xfrm>
            <a:off x="9691096" y="815358"/>
            <a:ext cx="57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tx1"/>
                </a:solidFill>
                <a:latin typeface="ＭＳ Ｐゴシック" panose="020B0600070205080204" pitchFamily="50" charset="-128"/>
                <a:ea typeface="ＭＳ Ｐゴシック" panose="020B0600070205080204" pitchFamily="50" charset="-128"/>
              </a:rPr>
              <a:t>（％）</a:t>
            </a:r>
            <a:endParaRPr lang="en-US" altLang="ja-JP" sz="1200">
              <a:solidFill>
                <a:schemeClr val="tx1"/>
              </a:solidFill>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2134119" y="842441"/>
            <a:ext cx="75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tx1"/>
                </a:solidFill>
                <a:latin typeface="ＭＳ Ｐゴシック" panose="020B0600070205080204" pitchFamily="50" charset="-128"/>
                <a:ea typeface="ＭＳ Ｐゴシック" panose="020B0600070205080204" pitchFamily="50" charset="-128"/>
              </a:rPr>
              <a:t>（万円）</a:t>
            </a:r>
            <a:endParaRPr lang="en-US" altLang="ja-JP" sz="1200">
              <a:solidFill>
                <a:schemeClr val="tx1"/>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2132643" y="5995412"/>
            <a:ext cx="7590300" cy="621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5113" indent="-265113"/>
            <a:r>
              <a:rPr lang="ja-JP" altLang="en-US" sz="900" dirty="0">
                <a:solidFill>
                  <a:schemeClr val="tx1"/>
                </a:solidFill>
                <a:latin typeface="ＭＳ Ｐゴシック" panose="020B0600070205080204" pitchFamily="50" charset="-128"/>
                <a:ea typeface="ＭＳ Ｐゴシック" panose="020B0600070205080204" pitchFamily="50" charset="-128"/>
              </a:rPr>
              <a:t>（注１）収入（月額）は、賞与を考慮していない。</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（注２）健康保険料は、該当する標準報酬月額に、協会けんぽの平均保険料率（</a:t>
            </a:r>
            <a:r>
              <a:rPr lang="en-US" altLang="ja-JP" sz="900" dirty="0">
                <a:solidFill>
                  <a:schemeClr val="tx1"/>
                </a:solidFill>
                <a:latin typeface="ＭＳ Ｐゴシック" panose="020B0600070205080204" pitchFamily="50" charset="-128"/>
                <a:ea typeface="ＭＳ Ｐゴシック" panose="020B0600070205080204" pitchFamily="50" charset="-128"/>
              </a:rPr>
              <a:t>10.0</a:t>
            </a:r>
            <a:r>
              <a:rPr lang="ja-JP" altLang="en-US" sz="900" dirty="0">
                <a:solidFill>
                  <a:schemeClr val="tx1"/>
                </a:solidFill>
                <a:latin typeface="ＭＳ Ｐゴシック" panose="020B0600070205080204" pitchFamily="50" charset="-128"/>
                <a:ea typeface="ＭＳ Ｐゴシック" panose="020B0600070205080204" pitchFamily="50" charset="-128"/>
              </a:rPr>
              <a:t>％）を折半した割合（</a:t>
            </a:r>
            <a:r>
              <a:rPr lang="en-US" altLang="ja-JP" sz="900" dirty="0">
                <a:solidFill>
                  <a:schemeClr val="tx1"/>
                </a:solidFill>
                <a:latin typeface="ＭＳ Ｐゴシック" panose="020B0600070205080204" pitchFamily="50" charset="-128"/>
                <a:ea typeface="ＭＳ Ｐゴシック" panose="020B0600070205080204" pitchFamily="50" charset="-128"/>
              </a:rPr>
              <a:t>5.0</a:t>
            </a:r>
            <a:r>
              <a:rPr lang="ja-JP" altLang="en-US" sz="900" dirty="0">
                <a:solidFill>
                  <a:schemeClr val="tx1"/>
                </a:solidFill>
                <a:latin typeface="ＭＳ Ｐゴシック" panose="020B0600070205080204" pitchFamily="50" charset="-128"/>
                <a:ea typeface="ＭＳ Ｐゴシック" panose="020B0600070205080204" pitchFamily="50" charset="-128"/>
              </a:rPr>
              <a:t>％）を乗じた金額であり、介護保険料は含まない。</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（資料出所）　　　　厚生労働省資料より</a:t>
            </a:r>
          </a:p>
        </p:txBody>
      </p:sp>
      <p:sp>
        <p:nvSpPr>
          <p:cNvPr id="17" name="正方形/長方形 16"/>
          <p:cNvSpPr/>
          <p:nvPr/>
        </p:nvSpPr>
        <p:spPr>
          <a:xfrm>
            <a:off x="1908075" y="2063860"/>
            <a:ext cx="252000" cy="248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a:solidFill>
                  <a:schemeClr val="tx1"/>
                </a:solidFill>
                <a:latin typeface="ＭＳ ゴシック" panose="020B0609070205080204" pitchFamily="49" charset="-128"/>
                <a:ea typeface="ＭＳ ゴシック" panose="020B0609070205080204" pitchFamily="49" charset="-128"/>
              </a:rPr>
              <a:t>健康保険料（月額）</a:t>
            </a:r>
          </a:p>
        </p:txBody>
      </p:sp>
      <p:sp>
        <p:nvSpPr>
          <p:cNvPr id="18" name="正方形/長方形 17"/>
          <p:cNvSpPr/>
          <p:nvPr/>
        </p:nvSpPr>
        <p:spPr>
          <a:xfrm>
            <a:off x="5089143" y="5736713"/>
            <a:ext cx="208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solidFill>
                  <a:schemeClr val="tx1"/>
                </a:solidFill>
                <a:latin typeface="ＭＳ Ｐゴシック" panose="020B0600070205080204" pitchFamily="50" charset="-128"/>
                <a:ea typeface="ＭＳ Ｐゴシック" panose="020B0600070205080204" pitchFamily="50" charset="-128"/>
              </a:rPr>
              <a:t>収入（月額）</a:t>
            </a:r>
            <a:r>
              <a:rPr lang="ja-JP" altLang="en-US" sz="900">
                <a:solidFill>
                  <a:schemeClr val="tx1"/>
                </a:solidFill>
                <a:latin typeface="ＭＳ Ｐゴシック" panose="020B0600070205080204" pitchFamily="50" charset="-128"/>
                <a:ea typeface="ＭＳ Ｐゴシック" panose="020B0600070205080204" pitchFamily="50" charset="-128"/>
              </a:rPr>
              <a:t>（注１）</a:t>
            </a:r>
            <a:endParaRPr lang="en-US" altLang="ja-JP" sz="900">
              <a:solidFill>
                <a:schemeClr val="tx1"/>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9313096" y="5659206"/>
            <a:ext cx="75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solidFill>
                  <a:schemeClr val="tx1"/>
                </a:solidFill>
                <a:latin typeface="ＭＳ Ｐゴシック" panose="020B0600070205080204" pitchFamily="50" charset="-128"/>
                <a:ea typeface="ＭＳ Ｐゴシック" panose="020B0600070205080204" pitchFamily="50" charset="-128"/>
              </a:rPr>
              <a:t>（万円）</a:t>
            </a:r>
            <a:endParaRPr lang="en-US" altLang="ja-JP" sz="1000">
              <a:solidFill>
                <a:schemeClr val="tx1"/>
              </a:solidFill>
              <a:latin typeface="ＭＳ Ｐゴシック" panose="020B0600070205080204" pitchFamily="50" charset="-128"/>
              <a:ea typeface="ＭＳ Ｐゴシック" panose="020B0600070205080204" pitchFamily="50" charset="-128"/>
            </a:endParaRPr>
          </a:p>
        </p:txBody>
      </p:sp>
      <p:sp>
        <p:nvSpPr>
          <p:cNvPr id="20" name="正方形/長方形 19"/>
          <p:cNvSpPr/>
          <p:nvPr/>
        </p:nvSpPr>
        <p:spPr>
          <a:xfrm>
            <a:off x="7812864" y="1444752"/>
            <a:ext cx="1294561" cy="173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tx1"/>
                </a:solidFill>
                <a:latin typeface="ＭＳ Ｐゴシック" panose="020B0600070205080204" pitchFamily="50" charset="-128"/>
                <a:ea typeface="ＭＳ Ｐゴシック" panose="020B0600070205080204" pitchFamily="50" charset="-128"/>
              </a:rPr>
              <a:t>（上限：</a:t>
            </a:r>
            <a:r>
              <a:rPr lang="en-US" altLang="ja-JP" sz="1200">
                <a:solidFill>
                  <a:schemeClr val="tx1"/>
                </a:solidFill>
                <a:latin typeface="ＭＳ Ｐゴシック" panose="020B0600070205080204" pitchFamily="50" charset="-128"/>
                <a:ea typeface="ＭＳ Ｐゴシック" panose="020B0600070205080204" pitchFamily="50" charset="-128"/>
              </a:rPr>
              <a:t>6.95</a:t>
            </a:r>
            <a:r>
              <a:rPr lang="ja-JP" altLang="en-US" sz="1200">
                <a:solidFill>
                  <a:schemeClr val="tx1"/>
                </a:solidFill>
                <a:latin typeface="ＭＳ Ｐゴシック" panose="020B0600070205080204" pitchFamily="50" charset="-128"/>
                <a:ea typeface="ＭＳ Ｐゴシック" panose="020B0600070205080204" pitchFamily="50" charset="-128"/>
              </a:rPr>
              <a:t>万円）</a:t>
            </a:r>
            <a:endParaRPr lang="en-US" altLang="ja-JP" sz="1200">
              <a:solidFill>
                <a:schemeClr val="tx1"/>
              </a:solidFill>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5281223" y="1058441"/>
            <a:ext cx="4031873" cy="369332"/>
          </a:xfrm>
          <a:prstGeom prst="rect">
            <a:avLst/>
          </a:prstGeom>
          <a:noFill/>
        </p:spPr>
        <p:txBody>
          <a:bodyPr wrap="none" rtlCol="0">
            <a:spAutoFit/>
          </a:bodyPr>
          <a:lstStyle/>
          <a:p>
            <a:r>
              <a:rPr kumimoji="1" lang="ja-JP" altLang="en-US" b="1" dirty="0">
                <a:solidFill>
                  <a:srgbClr val="FF0000"/>
                </a:solidFill>
              </a:rPr>
              <a:t>収入月額</a:t>
            </a:r>
            <a:r>
              <a:rPr kumimoji="1" lang="en-US" altLang="ja-JP" b="1" dirty="0">
                <a:solidFill>
                  <a:srgbClr val="FF0000"/>
                </a:solidFill>
              </a:rPr>
              <a:t>139</a:t>
            </a:r>
            <a:r>
              <a:rPr kumimoji="1" lang="ja-JP" altLang="en-US" b="1" dirty="0">
                <a:solidFill>
                  <a:srgbClr val="FF0000"/>
                </a:solidFill>
              </a:rPr>
              <a:t>万円以上は保険料は同一</a:t>
            </a:r>
          </a:p>
        </p:txBody>
      </p:sp>
    </p:spTree>
    <p:extLst>
      <p:ext uri="{BB962C8B-B14F-4D97-AF65-F5344CB8AC3E}">
        <p14:creationId xmlns:p14="http://schemas.microsoft.com/office/powerpoint/2010/main" val="294298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p:nvPr/>
        </p:nvGraphicFramePr>
        <p:xfrm>
          <a:off x="2160075" y="980934"/>
          <a:ext cx="7946136" cy="4782312"/>
        </p:xfrm>
        <a:graphic>
          <a:graphicData uri="http://schemas.openxmlformats.org/drawingml/2006/chart">
            <c:chart xmlns:c="http://schemas.openxmlformats.org/drawingml/2006/chart" xmlns:r="http://schemas.openxmlformats.org/officeDocument/2006/relationships" r:id="rId2"/>
          </a:graphicData>
        </a:graphic>
      </p:graphicFrame>
      <p:sp>
        <p:nvSpPr>
          <p:cNvPr id="10" name="正方形/長方形 9"/>
          <p:cNvSpPr/>
          <p:nvPr/>
        </p:nvSpPr>
        <p:spPr>
          <a:xfrm>
            <a:off x="3530435" y="428729"/>
            <a:ext cx="5205417" cy="301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latin typeface="ＭＳ Ｐゴシック" panose="020B0600070205080204" pitchFamily="50" charset="-128"/>
                <a:ea typeface="ＭＳ Ｐゴシック" panose="020B0600070205080204" pitchFamily="50" charset="-128"/>
              </a:rPr>
              <a:t>② 厚生年金保険料（本人負担分）</a:t>
            </a:r>
          </a:p>
        </p:txBody>
      </p:sp>
      <p:sp>
        <p:nvSpPr>
          <p:cNvPr id="11" name="線吹き出し 1 (枠付き) 10"/>
          <p:cNvSpPr/>
          <p:nvPr/>
        </p:nvSpPr>
        <p:spPr>
          <a:xfrm>
            <a:off x="5936936" y="1303805"/>
            <a:ext cx="2304000" cy="216000"/>
          </a:xfrm>
          <a:prstGeom prst="borderCallout1">
            <a:avLst>
              <a:gd name="adj1" fmla="val 98781"/>
              <a:gd name="adj2" fmla="val 445"/>
              <a:gd name="adj3" fmla="val 349434"/>
              <a:gd name="adj4" fmla="val -28712"/>
            </a:avLst>
          </a:prstGeom>
          <a:solidFill>
            <a:srgbClr val="FF9900"/>
          </a:solidFill>
          <a:ln w="63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a:solidFill>
                  <a:schemeClr val="tx1"/>
                </a:solidFill>
                <a:latin typeface="ＭＳ Ｐゴシック" panose="020B0600070205080204" pitchFamily="50" charset="-128"/>
                <a:ea typeface="ＭＳ Ｐゴシック" panose="020B0600070205080204" pitchFamily="50" charset="-128"/>
              </a:rPr>
              <a:t>厚生年金保険料／収入（％）（右軸）</a:t>
            </a:r>
          </a:p>
        </p:txBody>
      </p:sp>
      <p:sp>
        <p:nvSpPr>
          <p:cNvPr id="12" name="線吹き出し 1 (枠付き) 11"/>
          <p:cNvSpPr/>
          <p:nvPr/>
        </p:nvSpPr>
        <p:spPr>
          <a:xfrm>
            <a:off x="4180863" y="4073034"/>
            <a:ext cx="2700000" cy="216000"/>
          </a:xfrm>
          <a:prstGeom prst="borderCallout1">
            <a:avLst>
              <a:gd name="adj1" fmla="val -7122"/>
              <a:gd name="adj2" fmla="val 27821"/>
              <a:gd name="adj3" fmla="val -406225"/>
              <a:gd name="adj4" fmla="val 2481"/>
            </a:avLst>
          </a:prstGeom>
          <a:solidFill>
            <a:srgbClr val="FF99FF"/>
          </a:solidFill>
          <a:ln w="63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a:solidFill>
                  <a:schemeClr val="tx1"/>
                </a:solidFill>
                <a:latin typeface="ＭＳ Ｐゴシック" panose="020B0600070205080204" pitchFamily="50" charset="-128"/>
                <a:ea typeface="ＭＳ Ｐゴシック" panose="020B0600070205080204" pitchFamily="50" charset="-128"/>
              </a:rPr>
              <a:t>厚生年金保険料（月額、万円）（左軸）</a:t>
            </a:r>
            <a:r>
              <a:rPr lang="ja-JP" altLang="en-US" sz="900">
                <a:solidFill>
                  <a:schemeClr val="tx1"/>
                </a:solidFill>
                <a:latin typeface="ＭＳ Ｐゴシック" panose="020B0600070205080204" pitchFamily="50" charset="-128"/>
                <a:ea typeface="ＭＳ Ｐゴシック" panose="020B0600070205080204" pitchFamily="50" charset="-128"/>
              </a:rPr>
              <a:t>（注２）</a:t>
            </a:r>
          </a:p>
        </p:txBody>
      </p:sp>
      <p:sp>
        <p:nvSpPr>
          <p:cNvPr id="13" name="正方形/長方形 12"/>
          <p:cNvSpPr/>
          <p:nvPr/>
        </p:nvSpPr>
        <p:spPr>
          <a:xfrm>
            <a:off x="10069096" y="2117860"/>
            <a:ext cx="216000" cy="23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a:solidFill>
                  <a:schemeClr val="tx1"/>
                </a:solidFill>
                <a:latin typeface="ＭＳ ゴシック" panose="020B0609070205080204" pitchFamily="49" charset="-128"/>
                <a:ea typeface="ＭＳ ゴシック" panose="020B0609070205080204" pitchFamily="49" charset="-128"/>
              </a:rPr>
              <a:t>厚生年金保険料／収入</a:t>
            </a:r>
          </a:p>
        </p:txBody>
      </p:sp>
      <p:sp>
        <p:nvSpPr>
          <p:cNvPr id="14" name="正方形/長方形 13"/>
          <p:cNvSpPr/>
          <p:nvPr/>
        </p:nvSpPr>
        <p:spPr>
          <a:xfrm>
            <a:off x="9691096" y="815358"/>
            <a:ext cx="57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tx1"/>
                </a:solidFill>
                <a:latin typeface="ＭＳ Ｐゴシック" panose="020B0600070205080204" pitchFamily="50" charset="-128"/>
                <a:ea typeface="ＭＳ Ｐゴシック" panose="020B0600070205080204" pitchFamily="50" charset="-128"/>
              </a:rPr>
              <a:t>（％）</a:t>
            </a:r>
            <a:endParaRPr lang="en-US" altLang="ja-JP" sz="1200">
              <a:solidFill>
                <a:schemeClr val="tx1"/>
              </a:solidFill>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2134119" y="842441"/>
            <a:ext cx="75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tx1"/>
                </a:solidFill>
                <a:latin typeface="ＭＳ Ｐゴシック" panose="020B0600070205080204" pitchFamily="50" charset="-128"/>
                <a:ea typeface="ＭＳ Ｐゴシック" panose="020B0600070205080204" pitchFamily="50" charset="-128"/>
              </a:rPr>
              <a:t>（万円）</a:t>
            </a:r>
            <a:endParaRPr lang="en-US" altLang="ja-JP" sz="1200">
              <a:solidFill>
                <a:schemeClr val="tx1"/>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2160075" y="5995412"/>
            <a:ext cx="7590300" cy="621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5113" indent="-265113"/>
            <a:r>
              <a:rPr lang="ja-JP" altLang="en-US" sz="900" dirty="0">
                <a:solidFill>
                  <a:schemeClr val="tx1"/>
                </a:solidFill>
                <a:latin typeface="ＭＳ Ｐゴシック" panose="020B0600070205080204" pitchFamily="50" charset="-128"/>
                <a:ea typeface="ＭＳ Ｐゴシック" panose="020B0600070205080204" pitchFamily="50" charset="-128"/>
              </a:rPr>
              <a:t>（注１）収入（月額）は、賞与を考慮していない。</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（注２）厚生年金保険料は、該当する標準報酬月額に、厚生年金保険料率（</a:t>
            </a:r>
            <a:r>
              <a:rPr lang="en-US" altLang="ja-JP" sz="900" dirty="0">
                <a:solidFill>
                  <a:schemeClr val="tx1"/>
                </a:solidFill>
                <a:latin typeface="ＭＳ Ｐゴシック" panose="020B0600070205080204" pitchFamily="50" charset="-128"/>
                <a:ea typeface="ＭＳ Ｐゴシック" panose="020B0600070205080204" pitchFamily="50" charset="-128"/>
              </a:rPr>
              <a:t>18.3</a:t>
            </a:r>
            <a:r>
              <a:rPr lang="ja-JP" altLang="en-US" sz="900" dirty="0">
                <a:solidFill>
                  <a:schemeClr val="tx1"/>
                </a:solidFill>
                <a:latin typeface="ＭＳ Ｐゴシック" panose="020B0600070205080204" pitchFamily="50" charset="-128"/>
                <a:ea typeface="ＭＳ Ｐゴシック" panose="020B0600070205080204" pitchFamily="50" charset="-128"/>
              </a:rPr>
              <a:t>％）を折半した割合（</a:t>
            </a:r>
            <a:r>
              <a:rPr lang="en-US" altLang="ja-JP" sz="900" dirty="0">
                <a:solidFill>
                  <a:schemeClr val="tx1"/>
                </a:solidFill>
                <a:latin typeface="ＭＳ Ｐゴシック" panose="020B0600070205080204" pitchFamily="50" charset="-128"/>
                <a:ea typeface="ＭＳ Ｐゴシック" panose="020B0600070205080204" pitchFamily="50" charset="-128"/>
              </a:rPr>
              <a:t>9.15</a:t>
            </a:r>
            <a:r>
              <a:rPr lang="ja-JP" altLang="en-US" sz="900" dirty="0">
                <a:solidFill>
                  <a:schemeClr val="tx1"/>
                </a:solidFill>
                <a:latin typeface="ＭＳ Ｐゴシック" panose="020B0600070205080204" pitchFamily="50" charset="-128"/>
                <a:ea typeface="ＭＳ Ｐゴシック" panose="020B0600070205080204" pitchFamily="50" charset="-128"/>
              </a:rPr>
              <a:t>％）を乗じた金額である。</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（資料出所）　　　　厚生労働省資料より</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1908075" y="2063860"/>
            <a:ext cx="252000" cy="248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a:solidFill>
                  <a:schemeClr val="tx1"/>
                </a:solidFill>
                <a:latin typeface="ＭＳ ゴシック" panose="020B0609070205080204" pitchFamily="49" charset="-128"/>
                <a:ea typeface="ＭＳ ゴシック" panose="020B0609070205080204" pitchFamily="49" charset="-128"/>
              </a:rPr>
              <a:t>厚生年金保険料（月額）</a:t>
            </a:r>
          </a:p>
        </p:txBody>
      </p:sp>
      <p:sp>
        <p:nvSpPr>
          <p:cNvPr id="18" name="正方形/長方形 17"/>
          <p:cNvSpPr/>
          <p:nvPr/>
        </p:nvSpPr>
        <p:spPr>
          <a:xfrm>
            <a:off x="5089143" y="5736713"/>
            <a:ext cx="208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solidFill>
                  <a:schemeClr val="tx1"/>
                </a:solidFill>
                <a:latin typeface="ＭＳ Ｐゴシック" panose="020B0600070205080204" pitchFamily="50" charset="-128"/>
                <a:ea typeface="ＭＳ Ｐゴシック" panose="020B0600070205080204" pitchFamily="50" charset="-128"/>
              </a:rPr>
              <a:t>収入（月額）</a:t>
            </a:r>
            <a:r>
              <a:rPr lang="ja-JP" altLang="en-US" sz="900">
                <a:solidFill>
                  <a:schemeClr val="tx1"/>
                </a:solidFill>
                <a:latin typeface="ＭＳ Ｐゴシック" panose="020B0600070205080204" pitchFamily="50" charset="-128"/>
                <a:ea typeface="ＭＳ Ｐゴシック" panose="020B0600070205080204" pitchFamily="50" charset="-128"/>
              </a:rPr>
              <a:t>（注１）</a:t>
            </a:r>
            <a:endParaRPr lang="en-US" altLang="ja-JP" sz="900">
              <a:solidFill>
                <a:schemeClr val="tx1"/>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9313096" y="5659206"/>
            <a:ext cx="75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solidFill>
                  <a:schemeClr val="tx1"/>
                </a:solidFill>
                <a:latin typeface="ＭＳ Ｐゴシック" panose="020B0600070205080204" pitchFamily="50" charset="-128"/>
                <a:ea typeface="ＭＳ Ｐゴシック" panose="020B0600070205080204" pitchFamily="50" charset="-128"/>
              </a:rPr>
              <a:t>（万円）</a:t>
            </a:r>
            <a:endParaRPr lang="en-US" altLang="ja-JP" sz="1000">
              <a:solidFill>
                <a:schemeClr val="tx1"/>
              </a:solidFill>
              <a:latin typeface="ＭＳ Ｐゴシック" panose="020B0600070205080204" pitchFamily="50" charset="-128"/>
              <a:ea typeface="ＭＳ Ｐゴシック" panose="020B0600070205080204" pitchFamily="50" charset="-128"/>
            </a:endParaRPr>
          </a:p>
        </p:txBody>
      </p:sp>
      <p:sp>
        <p:nvSpPr>
          <p:cNvPr id="20" name="正方形/長方形 19"/>
          <p:cNvSpPr/>
          <p:nvPr/>
        </p:nvSpPr>
        <p:spPr>
          <a:xfrm>
            <a:off x="6405078" y="2004424"/>
            <a:ext cx="1476000" cy="173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tx1"/>
                </a:solidFill>
                <a:latin typeface="ＭＳ Ｐゴシック" panose="020B0600070205080204" pitchFamily="50" charset="-128"/>
                <a:ea typeface="ＭＳ Ｐゴシック" panose="020B0600070205080204" pitchFamily="50" charset="-128"/>
              </a:rPr>
              <a:t>（上限：</a:t>
            </a:r>
            <a:r>
              <a:rPr lang="en-US" altLang="ja-JP" sz="1200">
                <a:solidFill>
                  <a:schemeClr val="tx1"/>
                </a:solidFill>
                <a:latin typeface="ＭＳ Ｐゴシック" panose="020B0600070205080204" pitchFamily="50" charset="-128"/>
                <a:ea typeface="ＭＳ Ｐゴシック" panose="020B0600070205080204" pitchFamily="50" charset="-128"/>
              </a:rPr>
              <a:t>5.9475</a:t>
            </a:r>
            <a:r>
              <a:rPr lang="ja-JP" altLang="en-US" sz="1200">
                <a:solidFill>
                  <a:schemeClr val="tx1"/>
                </a:solidFill>
                <a:latin typeface="ＭＳ Ｐゴシック" panose="020B0600070205080204" pitchFamily="50" charset="-128"/>
                <a:ea typeface="ＭＳ Ｐゴシック" panose="020B0600070205080204" pitchFamily="50" charset="-128"/>
              </a:rPr>
              <a:t>万円）</a:t>
            </a:r>
            <a:endParaRPr lang="en-US" altLang="ja-JP" sz="1200">
              <a:solidFill>
                <a:schemeClr val="tx1"/>
              </a:solidFill>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2614143" y="1880653"/>
            <a:ext cx="2518638" cy="646331"/>
          </a:xfrm>
          <a:prstGeom prst="rect">
            <a:avLst/>
          </a:prstGeom>
          <a:noFill/>
        </p:spPr>
        <p:txBody>
          <a:bodyPr wrap="none" rtlCol="0">
            <a:spAutoFit/>
          </a:bodyPr>
          <a:lstStyle/>
          <a:p>
            <a:r>
              <a:rPr kumimoji="1" lang="ja-JP" altLang="en-US" b="1" dirty="0">
                <a:solidFill>
                  <a:srgbClr val="FF0000"/>
                </a:solidFill>
              </a:rPr>
              <a:t>収入月額</a:t>
            </a:r>
            <a:r>
              <a:rPr lang="en-US" altLang="ja-JP" b="1" dirty="0">
                <a:solidFill>
                  <a:srgbClr val="FF0000"/>
                </a:solidFill>
              </a:rPr>
              <a:t>62</a:t>
            </a:r>
            <a:r>
              <a:rPr lang="ja-JP" altLang="en-US" b="1" dirty="0">
                <a:solidFill>
                  <a:srgbClr val="FF0000"/>
                </a:solidFill>
              </a:rPr>
              <a:t>万円以上は</a:t>
            </a:r>
            <a:endParaRPr lang="en-US" altLang="ja-JP" b="1" dirty="0">
              <a:solidFill>
                <a:srgbClr val="FF0000"/>
              </a:solidFill>
            </a:endParaRPr>
          </a:p>
          <a:p>
            <a:r>
              <a:rPr kumimoji="1" lang="ja-JP" altLang="en-US" b="1" dirty="0">
                <a:solidFill>
                  <a:srgbClr val="FF0000"/>
                </a:solidFill>
              </a:rPr>
              <a:t>保険料一定</a:t>
            </a:r>
          </a:p>
        </p:txBody>
      </p:sp>
    </p:spTree>
    <p:extLst>
      <p:ext uri="{BB962C8B-B14F-4D97-AF65-F5344CB8AC3E}">
        <p14:creationId xmlns:p14="http://schemas.microsoft.com/office/powerpoint/2010/main" val="541982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1016" y="342900"/>
            <a:ext cx="11668082" cy="5078313"/>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被用者保険より重い国保などの負担</a:t>
            </a:r>
            <a:endParaRPr lang="en-US" altLang="ja-JP" sz="3600" b="1" dirty="0">
              <a:latin typeface="メイリオ" panose="020B0604030504040204" pitchFamily="50" charset="-128"/>
              <a:ea typeface="メイリオ" panose="020B0604030504040204" pitchFamily="50" charset="-128"/>
            </a:endParaRPr>
          </a:p>
          <a:p>
            <a:endParaRPr lang="en-US" altLang="ja-JP" sz="3600" dirty="0"/>
          </a:p>
          <a:p>
            <a:r>
              <a:rPr lang="ja-JP" altLang="en-US" sz="2800" dirty="0">
                <a:latin typeface="メイリオ" panose="020B0604030504040204" pitchFamily="50" charset="-128"/>
                <a:ea typeface="メイリオ" panose="020B0604030504040204" pitchFamily="50" charset="-128"/>
              </a:rPr>
              <a:t>国民健康保険料、介護保険第１号被保険者（</a:t>
            </a:r>
            <a:r>
              <a:rPr lang="en-US" altLang="ja-JP" sz="2800" dirty="0">
                <a:latin typeface="メイリオ" panose="020B0604030504040204" pitchFamily="50" charset="-128"/>
                <a:ea typeface="メイリオ" panose="020B0604030504040204" pitchFamily="50" charset="-128"/>
              </a:rPr>
              <a:t>65 </a:t>
            </a:r>
            <a:r>
              <a:rPr lang="ja-JP" altLang="en-US" sz="2800" dirty="0">
                <a:latin typeface="メイリオ" panose="020B0604030504040204" pitchFamily="50" charset="-128"/>
                <a:ea typeface="メイリオ" panose="020B0604030504040204" pitchFamily="50" charset="-128"/>
              </a:rPr>
              <a:t>歳以上）の保険料、後期高齢者医療保険料（</a:t>
            </a:r>
            <a:r>
              <a:rPr lang="en-US" altLang="ja-JP" sz="2800" dirty="0">
                <a:latin typeface="メイリオ" panose="020B0604030504040204" pitchFamily="50" charset="-128"/>
                <a:ea typeface="メイリオ" panose="020B0604030504040204" pitchFamily="50" charset="-128"/>
              </a:rPr>
              <a:t>75</a:t>
            </a:r>
            <a:r>
              <a:rPr lang="ja-JP" altLang="en-US" sz="2800" dirty="0">
                <a:latin typeface="メイリオ" panose="020B0604030504040204" pitchFamily="50" charset="-128"/>
                <a:ea typeface="メイリオ" panose="020B0604030504040204" pitchFamily="50" charset="-128"/>
              </a:rPr>
              <a:t>歳以上）には、事業主負担がない。</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これらの保険料は、収入がない人や住民税非課税の低所得者・世帯にも賦課され、配偶者にまで連帯納付義務を課すしくみ。</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b="1" dirty="0">
                <a:solidFill>
                  <a:srgbClr val="FF0000"/>
                </a:solidFill>
                <a:latin typeface="メイリオ" panose="020B0604030504040204" pitchFamily="50" charset="-128"/>
                <a:ea typeface="メイリオ" panose="020B0604030504040204" pitchFamily="50" charset="-128"/>
              </a:rPr>
              <a:t>いずれも他の被用者保険に比べて保険料額が突出して高く、低所得・低年金者に過重な保険料負担となり、それらの人の家計を圧迫し、貧困を拡大するという本末転倒の事態が生じている。</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5414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12177" y="3059723"/>
            <a:ext cx="10905550" cy="769441"/>
          </a:xfrm>
          <a:prstGeom prst="rect">
            <a:avLst/>
          </a:prstGeom>
          <a:noFill/>
        </p:spPr>
        <p:txBody>
          <a:bodyPr wrap="none" rtlCol="0">
            <a:spAutoFit/>
          </a:bodyPr>
          <a:lstStyle/>
          <a:p>
            <a:r>
              <a:rPr lang="ja-JP" altLang="en-US" sz="4400" dirty="0">
                <a:latin typeface="メイリオ" panose="020B0604030504040204" pitchFamily="50" charset="-128"/>
                <a:ea typeface="メイリオ" panose="020B0604030504040204" pitchFamily="50" charset="-128"/>
              </a:rPr>
              <a:t>社会保険料負担の軽減と不十分な減免措置</a:t>
            </a:r>
            <a:endParaRPr kumimoji="1" lang="ja-JP" altLang="en-US" sz="4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04878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634333" y="2288712"/>
            <a:ext cx="9465653" cy="4150015"/>
          </a:xfrm>
          <a:prstGeom prst="rect">
            <a:avLst/>
          </a:prstGeom>
        </p:spPr>
      </p:pic>
      <p:sp>
        <p:nvSpPr>
          <p:cNvPr id="3" name="テキスト ボックス 2"/>
          <p:cNvSpPr txBox="1"/>
          <p:nvPr/>
        </p:nvSpPr>
        <p:spPr>
          <a:xfrm>
            <a:off x="197740" y="786998"/>
            <a:ext cx="12187952" cy="1200329"/>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国民健康保険料の額を算定する際、法令により定められた所得基準を</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下回る世帯については、</a:t>
            </a:r>
            <a:r>
              <a:rPr lang="ja-JP" altLang="en-US" sz="2400" b="1" dirty="0">
                <a:solidFill>
                  <a:srgbClr val="FF0000"/>
                </a:solidFill>
                <a:latin typeface="メイリオ" panose="020B0604030504040204" pitchFamily="50" charset="-128"/>
                <a:ea typeface="メイリオ" panose="020B0604030504040204" pitchFamily="50" charset="-128"/>
              </a:rPr>
              <a:t>被保険者応益割（均等割・平等割）額の７割、５割又は２割を</a:t>
            </a:r>
            <a:endParaRPr lang="en-US" altLang="ja-JP" sz="2400" b="1" dirty="0">
              <a:solidFill>
                <a:srgbClr val="FF0000"/>
              </a:solidFill>
              <a:latin typeface="メイリオ" panose="020B0604030504040204" pitchFamily="50" charset="-128"/>
              <a:ea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rPr>
              <a:t>減額する制度がある。</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97740" y="17557"/>
            <a:ext cx="9777035" cy="769441"/>
          </a:xfrm>
          <a:prstGeom prst="rect">
            <a:avLst/>
          </a:prstGeom>
          <a:noFill/>
        </p:spPr>
        <p:txBody>
          <a:bodyPr wrap="none" rtlCol="0">
            <a:spAutoFit/>
          </a:bodyPr>
          <a:lstStyle/>
          <a:p>
            <a:r>
              <a:rPr kumimoji="1" lang="ja-JP" altLang="en-US" sz="4400" dirty="0">
                <a:latin typeface="メイリオ" panose="020B0604030504040204" pitchFamily="50" charset="-128"/>
                <a:ea typeface="メイリオ" panose="020B0604030504040204" pitchFamily="50" charset="-128"/>
              </a:rPr>
              <a:t>現在の国民健康保険料の減額の仕組み</a:t>
            </a:r>
          </a:p>
        </p:txBody>
      </p:sp>
      <p:sp>
        <p:nvSpPr>
          <p:cNvPr id="6" name="テキスト ボックス 5"/>
          <p:cNvSpPr txBox="1"/>
          <p:nvPr/>
        </p:nvSpPr>
        <p:spPr>
          <a:xfrm>
            <a:off x="6562165" y="6438727"/>
            <a:ext cx="5529078" cy="369332"/>
          </a:xfrm>
          <a:prstGeom prst="rect">
            <a:avLst/>
          </a:prstGeom>
          <a:noFill/>
        </p:spPr>
        <p:txBody>
          <a:bodyPr wrap="none" rtlCol="0">
            <a:spAutoFit/>
          </a:bodyPr>
          <a:lstStyle/>
          <a:p>
            <a:r>
              <a:rPr lang="en-US" altLang="ja-JP" dirty="0"/>
              <a:t>https://www.mhlw.go.jp/stf/newpage_21517.html</a:t>
            </a:r>
            <a:endParaRPr kumimoji="1" lang="ja-JP" altLang="en-US" dirty="0"/>
          </a:p>
        </p:txBody>
      </p:sp>
    </p:spTree>
    <p:extLst>
      <p:ext uri="{BB962C8B-B14F-4D97-AF65-F5344CB8AC3E}">
        <p14:creationId xmlns:p14="http://schemas.microsoft.com/office/powerpoint/2010/main" val="1510262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29861" y="368311"/>
            <a:ext cx="8511320" cy="5679330"/>
          </a:xfrm>
          <a:prstGeom prst="rect">
            <a:avLst/>
          </a:prstGeom>
        </p:spPr>
      </p:pic>
      <p:sp>
        <p:nvSpPr>
          <p:cNvPr id="4" name="テキスト ボックス 3"/>
          <p:cNvSpPr txBox="1"/>
          <p:nvPr/>
        </p:nvSpPr>
        <p:spPr>
          <a:xfrm>
            <a:off x="6101862" y="6330462"/>
            <a:ext cx="5529078" cy="369332"/>
          </a:xfrm>
          <a:prstGeom prst="rect">
            <a:avLst/>
          </a:prstGeom>
          <a:noFill/>
        </p:spPr>
        <p:txBody>
          <a:bodyPr wrap="none" rtlCol="0">
            <a:spAutoFit/>
          </a:bodyPr>
          <a:lstStyle/>
          <a:p>
            <a:r>
              <a:rPr lang="en-US" altLang="ja-JP"/>
              <a:t>https://www.mhlw.go.jp/stf/newpage_21517.html</a:t>
            </a:r>
            <a:endParaRPr lang="en-US" altLang="ja-JP" dirty="0"/>
          </a:p>
        </p:txBody>
      </p:sp>
    </p:spTree>
    <p:extLst>
      <p:ext uri="{BB962C8B-B14F-4D97-AF65-F5344CB8AC3E}">
        <p14:creationId xmlns:p14="http://schemas.microsoft.com/office/powerpoint/2010/main" val="3644513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61646" y="2681654"/>
            <a:ext cx="10905550" cy="769441"/>
          </a:xfrm>
          <a:prstGeom prst="rect">
            <a:avLst/>
          </a:prstGeom>
          <a:noFill/>
        </p:spPr>
        <p:txBody>
          <a:bodyPr wrap="none" rtlCol="0">
            <a:spAutoFit/>
          </a:bodyPr>
          <a:lstStyle/>
          <a:p>
            <a:r>
              <a:rPr kumimoji="1" lang="ja-JP" altLang="en-US" sz="4400" dirty="0">
                <a:latin typeface="メイリオ" panose="020B0604030504040204" pitchFamily="50" charset="-128"/>
                <a:ea typeface="メイリオ" panose="020B0604030504040204" pitchFamily="50" charset="-128"/>
              </a:rPr>
              <a:t>現状：「社会保険料中心の社会保険財政」</a:t>
            </a:r>
          </a:p>
        </p:txBody>
      </p:sp>
    </p:spTree>
    <p:extLst>
      <p:ext uri="{BB962C8B-B14F-4D97-AF65-F5344CB8AC3E}">
        <p14:creationId xmlns:p14="http://schemas.microsoft.com/office/powerpoint/2010/main" val="3649348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3093" y="189279"/>
            <a:ext cx="11931161" cy="1325563"/>
          </a:xfrm>
        </p:spPr>
        <p:txBody>
          <a:bodyPr/>
          <a:lstStyle/>
          <a:p>
            <a:r>
              <a:rPr lang="ja-JP" altLang="en-US" b="1" dirty="0">
                <a:latin typeface="メイリオ" panose="020B0604030504040204" pitchFamily="50" charset="-128"/>
                <a:ea typeface="メイリオ" panose="020B0604030504040204" pitchFamily="50" charset="-128"/>
              </a:rPr>
              <a:t>国民健康保険料・保険税の軽減について</a:t>
            </a:r>
            <a:endParaRPr kumimoji="1" lang="ja-JP" altLang="en-US" b="1"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23093" y="1420389"/>
            <a:ext cx="11852030" cy="3785652"/>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法定軽減制度（国民健康保険法　第</a:t>
            </a:r>
            <a:r>
              <a:rPr lang="en-US" altLang="ja-JP" sz="2400" b="1" dirty="0">
                <a:latin typeface="メイリオ" panose="020B0604030504040204" pitchFamily="50" charset="-128"/>
                <a:ea typeface="メイリオ" panose="020B0604030504040204" pitchFamily="50" charset="-128"/>
              </a:rPr>
              <a:t>81</a:t>
            </a:r>
            <a:r>
              <a:rPr lang="ja-JP" altLang="en-US" sz="2400" b="1" dirty="0">
                <a:latin typeface="メイリオ" panose="020B0604030504040204" pitchFamily="50" charset="-128"/>
                <a:ea typeface="メイリオ" panose="020B0604030504040204" pitchFamily="50" charset="-128"/>
              </a:rPr>
              <a:t>条）</a:t>
            </a:r>
            <a:endParaRPr lang="en-US" altLang="ja-JP" sz="2400" b="1" dirty="0">
              <a:latin typeface="メイリオ" panose="020B0604030504040204" pitchFamily="50" charset="-128"/>
              <a:ea typeface="メイリオ" panose="020B0604030504040204" pitchFamily="50" charset="-128"/>
            </a:endParaRPr>
          </a:p>
          <a:p>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国民健康保険料のうち、応益負担部分については、低所得者に過重な負担となる可能性があるため、</a:t>
            </a:r>
            <a:r>
              <a:rPr lang="ja-JP" altLang="en-US" sz="2400" b="1" dirty="0">
                <a:latin typeface="メイリオ" panose="020B0604030504040204" pitchFamily="50" charset="-128"/>
                <a:ea typeface="メイリオ" panose="020B0604030504040204" pitchFamily="50" charset="-128"/>
              </a:rPr>
              <a:t>所得の低い者に対して７割、５割、２割の保険料の軽減制度がある。</a:t>
            </a:r>
            <a:endParaRPr lang="en-US" altLang="ja-JP" sz="2400" b="1"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低所得者層に対しては、減額された保険料が賦課される。その軽減される部分については、市町村がいったん一般会計から財源を繰り入れ、そのうちの４分の１を国、４分の３を都道府県が負担する仕組みである。</a:t>
            </a:r>
            <a:endParaRPr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介護保険料についても同様の仕組みがある。</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76299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869" y="154111"/>
            <a:ext cx="10515600" cy="857006"/>
          </a:xfrm>
        </p:spPr>
        <p:txBody>
          <a:bodyPr/>
          <a:lstStyle/>
          <a:p>
            <a:r>
              <a:rPr lang="ja-JP" altLang="en-US" b="1" dirty="0">
                <a:latin typeface="メイリオ" panose="020B0604030504040204" pitchFamily="50" charset="-128"/>
                <a:ea typeface="メイリオ" panose="020B0604030504040204" pitchFamily="50" charset="-128"/>
              </a:rPr>
              <a:t>国民健康保険料・保険税の</a:t>
            </a:r>
            <a:r>
              <a:rPr lang="ja-JP" altLang="en-US" b="1" dirty="0">
                <a:solidFill>
                  <a:srgbClr val="FF0000"/>
                </a:solidFill>
                <a:latin typeface="メイリオ" panose="020B0604030504040204" pitchFamily="50" charset="-128"/>
                <a:ea typeface="メイリオ" panose="020B0604030504040204" pitchFamily="50" charset="-128"/>
              </a:rPr>
              <a:t>減免</a:t>
            </a:r>
            <a:r>
              <a:rPr lang="ja-JP" altLang="en-US" b="1" dirty="0">
                <a:latin typeface="メイリオ" panose="020B0604030504040204" pitchFamily="50" charset="-128"/>
                <a:ea typeface="メイリオ" panose="020B0604030504040204" pitchFamily="50" charset="-128"/>
              </a:rPr>
              <a:t>について</a:t>
            </a:r>
            <a:endParaRPr kumimoji="1" lang="ja-JP" altLang="en-US" b="1"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17009" y="1327639"/>
            <a:ext cx="11674991" cy="5262979"/>
          </a:xfrm>
          <a:prstGeom prst="rect">
            <a:avLst/>
          </a:prstGeom>
          <a:noFill/>
        </p:spPr>
        <p:txBody>
          <a:bodyPr wrap="none" rtlCol="0">
            <a:spAutoFit/>
          </a:bodyPr>
          <a:lstStyle/>
          <a:p>
            <a:r>
              <a:rPr lang="zh-CN" altLang="en-US" sz="2800" b="1" dirty="0">
                <a:latin typeface="メイリオ" panose="020B0604030504040204" pitchFamily="50" charset="-128"/>
                <a:ea typeface="メイリオ" panose="020B0604030504040204" pitchFamily="50" charset="-128"/>
              </a:rPr>
              <a:t>国民健康保険法</a:t>
            </a:r>
            <a:r>
              <a:rPr lang="ja-JP" altLang="en-US" sz="2800" b="1" dirty="0">
                <a:latin typeface="メイリオ" panose="020B0604030504040204" pitchFamily="50" charset="-128"/>
                <a:ea typeface="メイリオ" panose="020B0604030504040204" pitchFamily="50" charset="-128"/>
              </a:rPr>
              <a:t>　第</a:t>
            </a:r>
            <a:r>
              <a:rPr lang="en-US" altLang="zh-CN" sz="2800" b="1" dirty="0">
                <a:latin typeface="メイリオ" panose="020B0604030504040204" pitchFamily="50" charset="-128"/>
                <a:ea typeface="メイリオ" panose="020B0604030504040204" pitchFamily="50" charset="-128"/>
              </a:rPr>
              <a:t>77</a:t>
            </a:r>
            <a:r>
              <a:rPr lang="zh-CN" altLang="en-US" sz="2800" b="1" dirty="0">
                <a:latin typeface="メイリオ" panose="020B0604030504040204" pitchFamily="50" charset="-128"/>
                <a:ea typeface="メイリオ" panose="020B0604030504040204" pitchFamily="50" charset="-128"/>
              </a:rPr>
              <a:t>条</a:t>
            </a:r>
            <a:endParaRPr lang="en-US" altLang="zh-CN" sz="2800" b="1"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自治体は、条例または規約の定めるところにより、</a:t>
            </a:r>
            <a:r>
              <a:rPr lang="ja-JP" altLang="en-US" sz="2800" b="1" dirty="0">
                <a:solidFill>
                  <a:srgbClr val="FF0000"/>
                </a:solidFill>
                <a:latin typeface="メイリオ" panose="020B0604030504040204" pitchFamily="50" charset="-128"/>
                <a:ea typeface="メイリオ" panose="020B0604030504040204" pitchFamily="50" charset="-128"/>
              </a:rPr>
              <a:t>特別の理由がある者</a:t>
            </a:r>
            <a:endParaRPr lang="en-US" altLang="ja-JP" sz="2800" b="1" dirty="0">
              <a:solidFill>
                <a:srgbClr val="FF0000"/>
              </a:solidFill>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に対し保険料を減免し、または徴収を猶予することができる。</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この「特別の理由」は、</a:t>
            </a:r>
            <a:r>
              <a:rPr lang="ja-JP" altLang="en-US" sz="2800" b="1" dirty="0">
                <a:latin typeface="メイリオ" panose="020B0604030504040204" pitchFamily="50" charset="-128"/>
                <a:ea typeface="メイリオ" panose="020B0604030504040204" pitchFamily="50" charset="-128"/>
              </a:rPr>
              <a:t>災害などにより一時的に保険料負担能力が</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喪失したような場合に限定</a:t>
            </a:r>
            <a:r>
              <a:rPr lang="ja-JP" altLang="en-US" sz="2800" dirty="0">
                <a:latin typeface="メイリオ" panose="020B0604030504040204" pitchFamily="50" charset="-128"/>
                <a:ea typeface="メイリオ" panose="020B0604030504040204" pitchFamily="50" charset="-128"/>
              </a:rPr>
              <a:t>され、</a:t>
            </a:r>
            <a:r>
              <a:rPr lang="ja-JP" altLang="en-US" sz="2800" b="1" dirty="0">
                <a:solidFill>
                  <a:srgbClr val="FF0000"/>
                </a:solidFill>
                <a:latin typeface="メイリオ" panose="020B0604030504040204" pitchFamily="50" charset="-128"/>
                <a:ea typeface="メイリオ" panose="020B0604030504040204" pitchFamily="50" charset="-128"/>
              </a:rPr>
              <a:t>恒常的な生活困窮は含まない。</a:t>
            </a:r>
            <a:endParaRPr lang="en-US" altLang="ja-JP" sz="2800" b="1" dirty="0">
              <a:solidFill>
                <a:srgbClr val="FF0000"/>
              </a:solidFill>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そのため、恒常的な低所得者については、</a:t>
            </a:r>
            <a:endParaRPr lang="en-US" altLang="ja-JP" sz="2800" dirty="0">
              <a:latin typeface="メイリオ" panose="020B0604030504040204" pitchFamily="50" charset="-128"/>
              <a:ea typeface="メイリオ" panose="020B0604030504040204" pitchFamily="50" charset="-128"/>
            </a:endParaRPr>
          </a:p>
          <a:p>
            <a:r>
              <a:rPr lang="ja-JP" altLang="en-US" sz="2800" b="1" dirty="0">
                <a:solidFill>
                  <a:srgbClr val="FF0000"/>
                </a:solidFill>
                <a:latin typeface="メイリオ" panose="020B0604030504040204" pitchFamily="50" charset="-128"/>
                <a:ea typeface="メイリオ" panose="020B0604030504040204" pitchFamily="50" charset="-128"/>
              </a:rPr>
              <a:t>保険料の一部減額は認めるものの、</a:t>
            </a:r>
            <a:endParaRPr lang="en-US" altLang="ja-JP" sz="2800" b="1" dirty="0">
              <a:solidFill>
                <a:srgbClr val="FF0000"/>
              </a:solidFill>
              <a:latin typeface="メイリオ" panose="020B0604030504040204" pitchFamily="50" charset="-128"/>
              <a:ea typeface="メイリオ" panose="020B0604030504040204" pitchFamily="50" charset="-128"/>
            </a:endParaRPr>
          </a:p>
          <a:p>
            <a:r>
              <a:rPr lang="ja-JP" altLang="en-US" sz="2800" b="1" dirty="0">
                <a:solidFill>
                  <a:srgbClr val="FF0000"/>
                </a:solidFill>
                <a:latin typeface="メイリオ" panose="020B0604030504040204" pitchFamily="50" charset="-128"/>
                <a:ea typeface="メイリオ" panose="020B0604030504040204" pitchFamily="50" charset="-128"/>
              </a:rPr>
              <a:t>全額免除を認めていない市町村がほとんど。</a:t>
            </a:r>
            <a:endParaRPr lang="en-US" altLang="ja-JP" sz="2800" b="1" dirty="0">
              <a:solidFill>
                <a:srgbClr val="FF0000"/>
              </a:solidFill>
              <a:latin typeface="メイリオ" panose="020B0604030504040204" pitchFamily="50" charset="-128"/>
              <a:ea typeface="メイリオ" panose="020B0604030504040204" pitchFamily="50" charset="-128"/>
            </a:endParaRPr>
          </a:p>
          <a:p>
            <a:endParaRPr kumimoji="1" lang="en-US" altLang="ja-JP" sz="2800" dirty="0">
              <a:latin typeface="メイリオ" panose="020B0604030504040204" pitchFamily="50" charset="-128"/>
              <a:ea typeface="メイリオ" panose="020B0604030504040204" pitchFamily="50" charset="-128"/>
            </a:endParaRPr>
          </a:p>
          <a:p>
            <a:endParaRPr kumimoji="1"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26142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303" y="215656"/>
            <a:ext cx="11667393" cy="1325563"/>
          </a:xfrm>
        </p:spPr>
        <p:txBody>
          <a:bodyPr/>
          <a:lstStyle/>
          <a:p>
            <a:r>
              <a:rPr lang="ja-JP" altLang="en-US" b="1" dirty="0">
                <a:latin typeface="メイリオ" panose="020B0604030504040204" pitchFamily="50" charset="-128"/>
                <a:ea typeface="メイリオ" panose="020B0604030504040204" pitchFamily="50" charset="-128"/>
              </a:rPr>
              <a:t>恒常的な生活困窮者に対して国民健康保険料の免除に付いての判決</a:t>
            </a:r>
            <a:endParaRPr kumimoji="1" lang="ja-JP" altLang="en-US" b="1"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492369" y="1802423"/>
            <a:ext cx="11437327" cy="452431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旭川市国民健康保険条例事件</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最高裁判決「恒常的生活困窮者については生活保護法による医療扶助等の保護を予定していること、国民健康保険料の軽減制度があることなどを理由に違法とはいえない」（最大判</a:t>
            </a:r>
            <a:r>
              <a:rPr lang="en-US" altLang="ja-JP" sz="2400" dirty="0">
                <a:latin typeface="メイリオ" panose="020B0604030504040204" pitchFamily="50" charset="-128"/>
                <a:ea typeface="メイリオ" panose="020B0604030504040204" pitchFamily="50" charset="-128"/>
              </a:rPr>
              <a:t>2006</a:t>
            </a:r>
            <a:r>
              <a:rPr lang="ja-JP" altLang="en-US" sz="2400" dirty="0">
                <a:latin typeface="メイリオ" panose="020B0604030504040204" pitchFamily="50" charset="-128"/>
                <a:ea typeface="メイリオ" panose="020B0604030504040204" pitchFamily="50" charset="-128"/>
              </a:rPr>
              <a:t>年３月１日民集</a:t>
            </a:r>
            <a:r>
              <a:rPr lang="en-US" altLang="ja-JP" sz="2400" dirty="0">
                <a:latin typeface="メイリオ" panose="020B0604030504040204" pitchFamily="50" charset="-128"/>
                <a:ea typeface="メイリオ" panose="020B0604030504040204" pitchFamily="50" charset="-128"/>
              </a:rPr>
              <a:t>60</a:t>
            </a:r>
            <a:r>
              <a:rPr lang="ja-JP" altLang="en-US" sz="2400" dirty="0">
                <a:latin typeface="メイリオ" panose="020B0604030504040204" pitchFamily="50" charset="-128"/>
                <a:ea typeface="メイリオ" panose="020B0604030504040204" pitchFamily="50" charset="-128"/>
              </a:rPr>
              <a:t>巻２号</a:t>
            </a:r>
            <a:r>
              <a:rPr lang="en-US" altLang="ja-JP" sz="2400" dirty="0">
                <a:latin typeface="メイリオ" panose="020B0604030504040204" pitchFamily="50" charset="-128"/>
                <a:ea typeface="メイリオ" panose="020B0604030504040204" pitchFamily="50" charset="-128"/>
              </a:rPr>
              <a:t>587</a:t>
            </a:r>
            <a:r>
              <a:rPr lang="ja-JP" altLang="en-US" sz="2400" dirty="0">
                <a:latin typeface="メイリオ" panose="020B0604030504040204" pitchFamily="50" charset="-128"/>
                <a:ea typeface="メイリオ" panose="020B0604030504040204" pitchFamily="50" charset="-128"/>
              </a:rPr>
              <a:t>頁）</a:t>
            </a:r>
            <a:endParaRPr lang="en-US" altLang="ja-JP" sz="2400" dirty="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生活保護基準以下の所得しかない被保険者、さらには保険料が賦課されれば、確実に「健康で文化的な最低限度の生活」水準を下回る被保険者に対して保険料を賦課することは、被保険者の生存権侵害となるのではないか？</a:t>
            </a:r>
            <a:endParaRPr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rPr>
              <a:t>恒常的な生活困窮者がすべて生活保護を受給しているわけではない。市町村の条例減免でも低所得者に対する保険料の全額免除を認める必要がある</a:t>
            </a:r>
            <a:endParaRPr lang="en-US" altLang="ja-JP" sz="2400" b="1" dirty="0">
              <a:solidFill>
                <a:srgbClr val="FF0000"/>
              </a:solidFill>
              <a:latin typeface="メイリオ" panose="020B0604030504040204" pitchFamily="50" charset="-128"/>
              <a:ea typeface="メイリオ" panose="020B0604030504040204" pitchFamily="50" charset="-128"/>
            </a:endParaRPr>
          </a:p>
          <a:p>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41515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7907" y="145318"/>
            <a:ext cx="10515600" cy="1325563"/>
          </a:xfrm>
        </p:spPr>
        <p:txBody>
          <a:bodyPr/>
          <a:lstStyle/>
          <a:p>
            <a:r>
              <a:rPr lang="ja-JP" altLang="en-US" b="1" dirty="0">
                <a:latin typeface="メイリオ" panose="020B0604030504040204" pitchFamily="50" charset="-128"/>
                <a:ea typeface="メイリオ" panose="020B0604030504040204" pitchFamily="50" charset="-128"/>
              </a:rPr>
              <a:t>不十分なコロナ禍の軽減・減免措置</a:t>
            </a:r>
            <a:endParaRPr kumimoji="1" lang="ja-JP" altLang="en-US" b="1"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378069" y="1661746"/>
            <a:ext cx="11607743" cy="353943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コロナ危機に直面した各国は、付加価値税（消費税）の減税のほか、個人の社会保険料負担についても軽減を行っている。たとえば、ドイツや韓国は、低所得者や小事業者に対して減免や国庫による肩代わり措置を行ってきた。</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b="1" dirty="0">
                <a:solidFill>
                  <a:srgbClr val="FF0000"/>
                </a:solidFill>
                <a:latin typeface="メイリオ" panose="020B0604030504040204" pitchFamily="50" charset="-128"/>
                <a:ea typeface="メイリオ" panose="020B0604030504040204" pitchFamily="50" charset="-128"/>
              </a:rPr>
              <a:t>しかし、日本では、社会保険料の減免措置は限定的で、</a:t>
            </a:r>
            <a:r>
              <a:rPr lang="en-US" altLang="ja-JP" sz="2800" b="1" dirty="0">
                <a:solidFill>
                  <a:srgbClr val="FF0000"/>
                </a:solidFill>
                <a:latin typeface="メイリオ" panose="020B0604030504040204" pitchFamily="50" charset="-128"/>
                <a:ea typeface="メイリオ" panose="020B0604030504040204" pitchFamily="50" charset="-128"/>
              </a:rPr>
              <a:t>2020</a:t>
            </a:r>
            <a:r>
              <a:rPr lang="ja-JP" altLang="en-US" sz="2800" b="1" dirty="0">
                <a:solidFill>
                  <a:srgbClr val="FF0000"/>
                </a:solidFill>
                <a:latin typeface="メイリオ" panose="020B0604030504040204" pitchFamily="50" charset="-128"/>
                <a:ea typeface="メイリオ" panose="020B0604030504040204" pitchFamily="50" charset="-128"/>
              </a:rPr>
              <a:t>年の１年間で、社会保険料の収入総額を</a:t>
            </a:r>
            <a:r>
              <a:rPr lang="en-US" altLang="ja-JP" sz="2800" b="1" dirty="0">
                <a:solidFill>
                  <a:srgbClr val="FF0000"/>
                </a:solidFill>
                <a:latin typeface="メイリオ" panose="020B0604030504040204" pitchFamily="50" charset="-128"/>
                <a:ea typeface="メイリオ" panose="020B0604030504040204" pitchFamily="50" charset="-128"/>
              </a:rPr>
              <a:t>2.6</a:t>
            </a:r>
            <a:r>
              <a:rPr lang="ja-JP" altLang="en-US" sz="2800" b="1" dirty="0">
                <a:solidFill>
                  <a:srgbClr val="FF0000"/>
                </a:solidFill>
                <a:latin typeface="メイリオ" panose="020B0604030504040204" pitchFamily="50" charset="-128"/>
                <a:ea typeface="メイリオ" panose="020B0604030504040204" pitchFamily="50" charset="-128"/>
              </a:rPr>
              <a:t>兆円増大させている。コロナ危機の中で社会保険料負担を増加させた国は、おそらく日本だけだろう。</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378069" y="6286500"/>
            <a:ext cx="8134642" cy="369332"/>
          </a:xfrm>
          <a:prstGeom prst="rect">
            <a:avLst/>
          </a:prstGeom>
          <a:noFill/>
        </p:spPr>
        <p:txBody>
          <a:bodyPr wrap="square" rtlCol="0">
            <a:spAutoFit/>
          </a:bodyPr>
          <a:lstStyle/>
          <a:p>
            <a:r>
              <a:rPr kumimoji="1" lang="en-US" altLang="ja-JP" dirty="0"/>
              <a:t>※</a:t>
            </a:r>
            <a:r>
              <a:rPr kumimoji="1" lang="ja-JP" altLang="en-US" dirty="0"/>
              <a:t>データ探す　社会保険料収入総額の推移</a:t>
            </a:r>
          </a:p>
        </p:txBody>
      </p:sp>
    </p:spTree>
    <p:extLst>
      <p:ext uri="{BB962C8B-B14F-4D97-AF65-F5344CB8AC3E}">
        <p14:creationId xmlns:p14="http://schemas.microsoft.com/office/powerpoint/2010/main" val="4141263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7039" y="215655"/>
            <a:ext cx="10515600" cy="900967"/>
          </a:xfrm>
        </p:spPr>
        <p:txBody>
          <a:bodyPr/>
          <a:lstStyle/>
          <a:p>
            <a:r>
              <a:rPr lang="ja-JP" altLang="en-US" dirty="0">
                <a:latin typeface="メイリオ" panose="020B0604030504040204" pitchFamily="50" charset="-128"/>
                <a:ea typeface="メイリオ" panose="020B0604030504040204" pitchFamily="50" charset="-128"/>
              </a:rPr>
              <a:t>日本の国民健康保険料額の算定の仕組み</a:t>
            </a: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71502" y="1336431"/>
            <a:ext cx="11405345" cy="5262979"/>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コロナでも個人の社会保険料負担が増大した原因のひとつが、国民健康保険料額が</a:t>
            </a:r>
            <a:r>
              <a:rPr lang="ja-JP" altLang="en-US" sz="2800" b="1" dirty="0">
                <a:solidFill>
                  <a:srgbClr val="FF0000"/>
                </a:solidFill>
                <a:latin typeface="メイリオ" panose="020B0604030504040204" pitchFamily="50" charset="-128"/>
                <a:ea typeface="メイリオ" panose="020B0604030504040204" pitchFamily="50" charset="-128"/>
              </a:rPr>
              <a:t>前年の所得に対して算定される仕組み</a:t>
            </a:r>
            <a:r>
              <a:rPr lang="ja-JP" altLang="en-US" sz="2800" dirty="0">
                <a:latin typeface="メイリオ" panose="020B0604030504040204" pitchFamily="50" charset="-128"/>
                <a:ea typeface="メイリオ" panose="020B0604030504040204" pitchFamily="50" charset="-128"/>
              </a:rPr>
              <a:t>にある。</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○被用者保険である健康保険や厚生年金の保険料</a:t>
            </a:r>
            <a:endParaRPr lang="en-US" altLang="ja-JP" sz="2800" b="1"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その</a:t>
            </a:r>
            <a:r>
              <a:rPr lang="ja-JP" altLang="en-US" sz="2800" b="1" dirty="0">
                <a:latin typeface="メイリオ" panose="020B0604030504040204" pitchFamily="50" charset="-128"/>
                <a:ea typeface="メイリオ" panose="020B0604030504040204" pitchFamily="50" charset="-128"/>
              </a:rPr>
              <a:t>年度初めの３か月の固定的賃金（諸手当を含む）に応じて</a:t>
            </a:r>
            <a:r>
              <a:rPr lang="ja-JP" altLang="en-US" sz="2800" dirty="0">
                <a:latin typeface="メイリオ" panose="020B0604030504040204" pitchFamily="50" charset="-128"/>
                <a:ea typeface="メイリオ" panose="020B0604030504040204" pitchFamily="50" charset="-128"/>
              </a:rPr>
              <a:t>算定。４月から７月までで降給した場合には、減額改定もある。</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●国民健康保険料</a:t>
            </a:r>
            <a:endParaRPr lang="en-US" altLang="ja-JP" sz="2800" b="1"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コロナ危機で収入が減っても、</a:t>
            </a:r>
            <a:r>
              <a:rPr lang="ja-JP" altLang="en-US" sz="2800" dirty="0">
                <a:solidFill>
                  <a:srgbClr val="FF0000"/>
                </a:solidFill>
                <a:latin typeface="メイリオ" panose="020B0604030504040204" pitchFamily="50" charset="-128"/>
                <a:ea typeface="メイリオ" panose="020B0604030504040204" pitchFamily="50" charset="-128"/>
              </a:rPr>
              <a:t>前年に収入が増えていれば保険料は増額となる。</a:t>
            </a:r>
            <a:r>
              <a:rPr lang="ja-JP" altLang="en-US" sz="2800" dirty="0">
                <a:latin typeface="メイリオ" panose="020B0604030504040204" pitchFamily="50" charset="-128"/>
                <a:ea typeface="メイリオ" panose="020B0604030504040204" pitchFamily="50" charset="-128"/>
              </a:rPr>
              <a:t>こうしたタイムラグのため、</a:t>
            </a:r>
            <a:r>
              <a:rPr lang="ja-JP" altLang="en-US" sz="2800" b="1" dirty="0">
                <a:solidFill>
                  <a:srgbClr val="FF0000"/>
                </a:solidFill>
                <a:latin typeface="メイリオ" panose="020B0604030504040204" pitchFamily="50" charset="-128"/>
                <a:ea typeface="メイリオ" panose="020B0604030504040204" pitchFamily="50" charset="-128"/>
              </a:rPr>
              <a:t>コロナ禍でありながら保険料負担が増える国民健康保険加入者が続出する事態となった。</a:t>
            </a:r>
            <a:endParaRPr lang="en-US" altLang="ja-JP" sz="2800" b="1" dirty="0">
              <a:solidFill>
                <a:srgbClr val="FF0000"/>
              </a:solidFill>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算定基準の改善が必要（後述）。</a:t>
            </a:r>
            <a:endParaRPr kumimoji="1"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98445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75084" y="3042139"/>
            <a:ext cx="6955750" cy="1446550"/>
          </a:xfrm>
          <a:prstGeom prst="rect">
            <a:avLst/>
          </a:prstGeom>
          <a:noFill/>
        </p:spPr>
        <p:txBody>
          <a:bodyPr wrap="none" rtlCol="0">
            <a:spAutoFit/>
          </a:bodyPr>
          <a:lstStyle/>
          <a:p>
            <a:r>
              <a:rPr lang="ja-JP" altLang="en-US" sz="4400" dirty="0">
                <a:latin typeface="メイリオ" panose="020B0604030504040204" pitchFamily="50" charset="-128"/>
                <a:ea typeface="メイリオ" panose="020B0604030504040204" pitchFamily="50" charset="-128"/>
              </a:rPr>
              <a:t>社会保険改革の方向性</a:t>
            </a:r>
            <a:endParaRPr lang="en-US" altLang="ja-JP" sz="4400" dirty="0">
              <a:latin typeface="メイリオ" panose="020B0604030504040204" pitchFamily="50" charset="-128"/>
              <a:ea typeface="メイリオ" panose="020B0604030504040204" pitchFamily="50" charset="-128"/>
            </a:endParaRPr>
          </a:p>
          <a:p>
            <a:r>
              <a:rPr kumimoji="1" lang="ja-JP" altLang="en-US" sz="4400" dirty="0">
                <a:latin typeface="メイリオ" panose="020B0604030504040204" pitchFamily="50" charset="-128"/>
                <a:ea typeface="メイリオ" panose="020B0604030504040204" pitchFamily="50" charset="-128"/>
              </a:rPr>
              <a:t>（社会保険のあるべき姿）</a:t>
            </a:r>
          </a:p>
        </p:txBody>
      </p:sp>
    </p:spTree>
    <p:extLst>
      <p:ext uri="{BB962C8B-B14F-4D97-AF65-F5344CB8AC3E}">
        <p14:creationId xmlns:p14="http://schemas.microsoft.com/office/powerpoint/2010/main" val="4033363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847" y="-144830"/>
            <a:ext cx="10515600" cy="1325563"/>
          </a:xfrm>
        </p:spPr>
        <p:txBody>
          <a:bodyPr/>
          <a:lstStyle/>
          <a:p>
            <a:r>
              <a:rPr lang="ja-JP" altLang="en-US" dirty="0">
                <a:latin typeface="メイリオ" panose="020B0604030504040204" pitchFamily="50" charset="-128"/>
                <a:ea typeface="メイリオ" panose="020B0604030504040204" pitchFamily="50" charset="-128"/>
              </a:rPr>
              <a:t>社会保険料の負担軽減と減免範囲の拡大</a:t>
            </a: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60847" y="856357"/>
            <a:ext cx="11880175" cy="3416320"/>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国民健康保険の負担軽減（</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１と２については公的負担の規模を試算する）</a:t>
            </a:r>
            <a:endParaRPr lang="en-US" altLang="ja-JP" sz="2400" b="1" dirty="0">
              <a:latin typeface="メイリオ" panose="020B0604030504040204" pitchFamily="50" charset="-128"/>
              <a:ea typeface="メイリオ" panose="020B0604030504040204" pitchFamily="50" charset="-128"/>
            </a:endParaRPr>
          </a:p>
          <a:p>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●低所得者に過重な負担となっている保険料の負担軽減</a:t>
            </a:r>
            <a:endParaRPr lang="en-US" altLang="ja-JP" sz="2400" b="1" dirty="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１：所得・収入がなくても賦課される国民健康保険料・介護保険料等</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については、</a:t>
            </a:r>
            <a:r>
              <a:rPr lang="ja-JP" altLang="en-US" sz="2400" b="1" dirty="0">
                <a:solidFill>
                  <a:srgbClr val="FF0000"/>
                </a:solidFill>
                <a:latin typeface="メイリオ" panose="020B0604030504040204" pitchFamily="50" charset="-128"/>
                <a:ea typeface="メイリオ" panose="020B0604030504040204" pitchFamily="50" charset="-128"/>
              </a:rPr>
              <a:t>収入のない人や住民税非課税世帯の保険料は免除とすべき</a:t>
            </a:r>
            <a:endParaRPr lang="en-US" altLang="ja-JP" sz="2400" b="1" dirty="0">
              <a:solidFill>
                <a:srgbClr val="FF0000"/>
              </a:solidFill>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２：現在の国民健康保険料・介護保険料の２割・５割・７割軽減を８割・９割軽減に</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３：国民健康保険料の算定基準を前年度の所得から３年間の平均収入にする等の改善</a:t>
            </a:r>
            <a:endParaRPr lang="en-US" altLang="ja-JP" sz="2400" dirty="0">
              <a:latin typeface="メイリオ" panose="020B0604030504040204" pitchFamily="50" charset="-128"/>
              <a:ea typeface="メイリオ" panose="020B0604030504040204" pitchFamily="50" charset="-128"/>
            </a:endParaRPr>
          </a:p>
          <a:p>
            <a:endParaRPr lang="en-US" altLang="ja-JP"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56949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847" y="-144830"/>
            <a:ext cx="10515600" cy="1325563"/>
          </a:xfrm>
        </p:spPr>
        <p:txBody>
          <a:bodyPr/>
          <a:lstStyle/>
          <a:p>
            <a:r>
              <a:rPr lang="ja-JP" altLang="en-US" dirty="0">
                <a:latin typeface="メイリオ" panose="020B0604030504040204" pitchFamily="50" charset="-128"/>
                <a:ea typeface="メイリオ" panose="020B0604030504040204" pitchFamily="50" charset="-128"/>
              </a:rPr>
              <a:t>社会保険料の負担軽減と減免範囲の拡大</a:t>
            </a: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60847" y="856357"/>
            <a:ext cx="12409166" cy="452431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国民健康保険の負担軽減</a:t>
            </a:r>
            <a:endParaRPr lang="en-US" altLang="ja-JP" sz="2400" b="1" dirty="0">
              <a:latin typeface="メイリオ" panose="020B0604030504040204" pitchFamily="50" charset="-128"/>
              <a:ea typeface="メイリオ" panose="020B0604030504040204" pitchFamily="50" charset="-128"/>
            </a:endParaRPr>
          </a:p>
          <a:p>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●公費負担を大幅に増大させるべき</a:t>
            </a:r>
            <a:endParaRPr lang="en-US" altLang="ja-JP" sz="2400" b="1" dirty="0">
              <a:latin typeface="メイリオ" panose="020B0604030504040204" pitchFamily="50" charset="-128"/>
              <a:ea typeface="メイリオ" panose="020B0604030504040204" pitchFamily="50" charset="-128"/>
            </a:endParaRPr>
          </a:p>
          <a:p>
            <a:endParaRPr lang="en-US" altLang="ja-JP" sz="2400" b="1" dirty="0">
              <a:latin typeface="メイリオ" panose="020B0604030504040204" pitchFamily="50" charset="-128"/>
              <a:ea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rPr>
              <a:t>1984</a:t>
            </a:r>
            <a:r>
              <a:rPr lang="ja-JP" altLang="en-US" sz="2400" dirty="0">
                <a:latin typeface="メイリオ" panose="020B0604030504040204" pitchFamily="50" charset="-128"/>
                <a:ea typeface="メイリオ" panose="020B0604030504040204" pitchFamily="50" charset="-128"/>
              </a:rPr>
              <a:t>年までは「かかった医療費の</a:t>
            </a:r>
            <a:r>
              <a:rPr lang="en-US" altLang="ja-JP" sz="2400" dirty="0">
                <a:latin typeface="メイリオ" panose="020B0604030504040204" pitchFamily="50" charset="-128"/>
                <a:ea typeface="メイリオ" panose="020B0604030504040204" pitchFamily="50" charset="-128"/>
              </a:rPr>
              <a:t>45</a:t>
            </a:r>
            <a:r>
              <a:rPr lang="ja-JP" altLang="en-US" sz="2400" dirty="0">
                <a:latin typeface="メイリオ" panose="020B0604030504040204" pitchFamily="50" charset="-128"/>
                <a:ea typeface="メイリオ" panose="020B0604030504040204" pitchFamily="50" charset="-128"/>
              </a:rPr>
              <a:t>％」が国庫負担であったが、徐々に引き下げられ、</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さらに事務負担金の国庫補助が廃止されるなど、現在では、市町村国民健康保険の</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総収入に占める国庫負担の割合は</a:t>
            </a:r>
            <a:r>
              <a:rPr lang="en-US" altLang="ja-JP" sz="2400"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割以下に減っている。</a:t>
            </a:r>
            <a:endParaRPr lang="en-US" altLang="ja-JP" sz="2400" dirty="0">
              <a:latin typeface="メイリオ" panose="020B0604030504040204" pitchFamily="50" charset="-128"/>
              <a:ea typeface="メイリオ" panose="020B0604030504040204" pitchFamily="50" charset="-128"/>
            </a:endParaRPr>
          </a:p>
          <a:p>
            <a:endParaRPr lang="en-US" altLang="ja-JP" sz="2400" b="1" dirty="0">
              <a:solidFill>
                <a:srgbClr val="FF0000"/>
              </a:solidFill>
              <a:latin typeface="メイリオ" panose="020B0604030504040204" pitchFamily="50" charset="-128"/>
              <a:ea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rPr>
              <a:t>これを医療費</a:t>
            </a:r>
            <a:r>
              <a:rPr lang="en-US" altLang="ja-JP" sz="2400" b="1" dirty="0">
                <a:solidFill>
                  <a:srgbClr val="FF0000"/>
                </a:solidFill>
                <a:latin typeface="メイリオ" panose="020B0604030504040204" pitchFamily="50" charset="-128"/>
                <a:ea typeface="メイリオ" panose="020B0604030504040204" pitchFamily="50" charset="-128"/>
              </a:rPr>
              <a:t>40</a:t>
            </a:r>
            <a:r>
              <a:rPr lang="ja-JP" altLang="en-US" sz="2400" b="1" dirty="0">
                <a:solidFill>
                  <a:srgbClr val="FF0000"/>
                </a:solidFill>
                <a:latin typeface="メイリオ" panose="020B0604030504040204" pitchFamily="50" charset="-128"/>
                <a:ea typeface="メイリオ" panose="020B0604030504040204" pitchFamily="50" charset="-128"/>
              </a:rPr>
              <a:t>％の水準に戻せば、１兆円の財源増となり、</a:t>
            </a:r>
            <a:endParaRPr lang="en-US" altLang="ja-JP" sz="2400" b="1" dirty="0">
              <a:solidFill>
                <a:srgbClr val="FF0000"/>
              </a:solidFill>
              <a:latin typeface="メイリオ" panose="020B0604030504040204" pitchFamily="50" charset="-128"/>
              <a:ea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rPr>
              <a:t>国民健康保険料を協会けんぽ並みの保険料水準に引き下げることができる。</a:t>
            </a:r>
            <a:endParaRPr lang="en-US" altLang="ja-JP" sz="2400" b="1" dirty="0">
              <a:solidFill>
                <a:srgbClr val="FF0000"/>
              </a:solidFill>
              <a:latin typeface="メイリオ" panose="020B0604030504040204" pitchFamily="50" charset="-128"/>
              <a:ea typeface="メイリオ" panose="020B0604030504040204" pitchFamily="50" charset="-128"/>
            </a:endParaRPr>
          </a:p>
          <a:p>
            <a:endParaRPr kumimoji="1" lang="en-US" altLang="ja-JP" sz="2400" b="1" dirty="0">
              <a:solidFill>
                <a:srgbClr val="FF0000"/>
              </a:solidFill>
              <a:latin typeface="メイリオ" panose="020B0604030504040204" pitchFamily="50" charset="-128"/>
              <a:ea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rPr>
              <a:t>将来的には、応益負担部分の廃止、所得に応じた定率負担にするなどの抜本改革が必要</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298938" y="6058693"/>
            <a:ext cx="12458700" cy="646331"/>
          </a:xfrm>
          <a:prstGeom prst="rect">
            <a:avLst/>
          </a:prstGeom>
          <a:noFill/>
        </p:spPr>
        <p:txBody>
          <a:bodyPr wrap="square" rtlCol="0">
            <a:spAutoFit/>
          </a:bodyPr>
          <a:lstStyle/>
          <a:p>
            <a:r>
              <a:rPr lang="ja-JP" altLang="en-US" dirty="0"/>
              <a:t>（参考：</a:t>
            </a:r>
            <a:r>
              <a:rPr lang="en-US" altLang="ja-JP" dirty="0"/>
              <a:t>https://www.city.higashimurayama.tokyo.jp/smph/gikai/katsudo/gikai_09_gian-kekka/h30/gikai3012/giin30-7.html</a:t>
            </a:r>
            <a:r>
              <a:rPr lang="ja-JP" altLang="en-US" dirty="0"/>
              <a:t>）</a:t>
            </a:r>
          </a:p>
        </p:txBody>
      </p:sp>
    </p:spTree>
    <p:extLst>
      <p:ext uri="{BB962C8B-B14F-4D97-AF65-F5344CB8AC3E}">
        <p14:creationId xmlns:p14="http://schemas.microsoft.com/office/powerpoint/2010/main" val="1822526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7377" y="198071"/>
            <a:ext cx="10515600" cy="1325563"/>
          </a:xfrm>
        </p:spPr>
        <p:txBody>
          <a:bodyPr>
            <a:normAutofit fontScale="90000"/>
          </a:bodyPr>
          <a:lstStyle/>
          <a:p>
            <a:r>
              <a:rPr kumimoji="1" lang="ja-JP" altLang="en-US" dirty="0">
                <a:latin typeface="メイリオ" panose="020B0604030504040204" pitchFamily="50" charset="-128"/>
                <a:ea typeface="メイリオ" panose="020B0604030504040204" pitchFamily="50" charset="-128"/>
              </a:rPr>
              <a:t>被用者保険の保険料の累進性の導入</a:t>
            </a:r>
            <a:br>
              <a:rPr kumimoji="1"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厚生年金の高額所得者への給付抑制はセット</a:t>
            </a: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75846" y="1644162"/>
            <a:ext cx="11816861" cy="5262979"/>
          </a:xfrm>
          <a:prstGeom prst="rect">
            <a:avLst/>
          </a:prstGeom>
          <a:noFill/>
        </p:spPr>
        <p:txBody>
          <a:bodyPr wrap="square" rtlCol="0">
            <a:spAutoFit/>
          </a:bodyPr>
          <a:lstStyle/>
          <a:p>
            <a:r>
              <a:rPr lang="ja-JP" altLang="en-US" sz="2800" b="1" dirty="0">
                <a:solidFill>
                  <a:srgbClr val="FF0000"/>
                </a:solidFill>
                <a:latin typeface="メイリオ" panose="020B0604030504040204" pitchFamily="50" charset="-128"/>
                <a:ea typeface="メイリオ" panose="020B0604030504040204" pitchFamily="50" charset="-128"/>
              </a:rPr>
              <a:t>被用者累進性を強化し、相対的に負担が軽くなっている高所得者の負担を増大させるべきである。</a:t>
            </a:r>
            <a:endParaRPr lang="en-US" altLang="ja-JP" sz="2800" b="1" dirty="0">
              <a:solidFill>
                <a:srgbClr val="FF0000"/>
              </a:solidFill>
              <a:latin typeface="メイリオ" panose="020B0604030504040204" pitchFamily="50" charset="-128"/>
              <a:ea typeface="メイリオ" panose="020B0604030504040204" pitchFamily="50" charset="-128"/>
            </a:endParaRPr>
          </a:p>
          <a:p>
            <a:endParaRPr lang="en-US" altLang="ja-JP" sz="2800" b="1" dirty="0">
              <a:solidFill>
                <a:srgbClr val="FF0000"/>
              </a:solidFill>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保険の標準報酬の上限の引き上げ・段階区分の見直しを行い、</a:t>
            </a:r>
            <a:endParaRPr lang="en-US" altLang="ja-JP" sz="2800" dirty="0">
              <a:latin typeface="メイリオ" panose="020B0604030504040204" pitchFamily="50" charset="-128"/>
              <a:ea typeface="メイリオ" panose="020B0604030504040204" pitchFamily="50" charset="-128"/>
            </a:endParaRPr>
          </a:p>
          <a:p>
            <a:r>
              <a:rPr lang="ja-JP" altLang="en-US" sz="2800" b="1" dirty="0">
                <a:solidFill>
                  <a:srgbClr val="FF0000"/>
                </a:solidFill>
                <a:latin typeface="メイリオ" panose="020B0604030504040204" pitchFamily="50" charset="-128"/>
                <a:ea typeface="メイリオ" panose="020B0604030504040204" pitchFamily="50" charset="-128"/>
              </a:rPr>
              <a:t>厚生年金の標準報酬月額の上限を、現行の</a:t>
            </a:r>
            <a:r>
              <a:rPr lang="en-US" altLang="ja-JP" sz="2800" b="1" dirty="0">
                <a:solidFill>
                  <a:srgbClr val="FF0000"/>
                </a:solidFill>
                <a:latin typeface="メイリオ" panose="020B0604030504040204" pitchFamily="50" charset="-128"/>
                <a:ea typeface="メイリオ" panose="020B0604030504040204" pitchFamily="50" charset="-128"/>
              </a:rPr>
              <a:t>62</a:t>
            </a:r>
            <a:r>
              <a:rPr lang="ja-JP" altLang="en-US" sz="2800" b="1" dirty="0">
                <a:solidFill>
                  <a:srgbClr val="FF0000"/>
                </a:solidFill>
                <a:latin typeface="メイリオ" panose="020B0604030504040204" pitchFamily="50" charset="-128"/>
                <a:ea typeface="メイリオ" panose="020B0604030504040204" pitchFamily="50" charset="-128"/>
              </a:rPr>
              <a:t>万円から健康保険と同じ</a:t>
            </a:r>
            <a:r>
              <a:rPr lang="en-US" altLang="ja-JP" sz="2800" b="1" dirty="0">
                <a:solidFill>
                  <a:srgbClr val="FF0000"/>
                </a:solidFill>
                <a:latin typeface="メイリオ" panose="020B0604030504040204" pitchFamily="50" charset="-128"/>
                <a:ea typeface="メイリオ" panose="020B0604030504040204" pitchFamily="50" charset="-128"/>
              </a:rPr>
              <a:t>139</a:t>
            </a:r>
            <a:r>
              <a:rPr lang="ja-JP" altLang="en-US" sz="2800" b="1" dirty="0">
                <a:solidFill>
                  <a:srgbClr val="FF0000"/>
                </a:solidFill>
                <a:latin typeface="メイリオ" panose="020B0604030504040204" pitchFamily="50" charset="-128"/>
                <a:ea typeface="メイリオ" panose="020B0604030504040204" pitchFamily="50" charset="-128"/>
              </a:rPr>
              <a:t>万円に引き上げるだけで</a:t>
            </a:r>
            <a:r>
              <a:rPr lang="en-US" altLang="ja-JP" sz="2800" b="1" dirty="0">
                <a:solidFill>
                  <a:srgbClr val="FF0000"/>
                </a:solidFill>
                <a:latin typeface="メイリオ" panose="020B0604030504040204" pitchFamily="50" charset="-128"/>
                <a:ea typeface="メイリオ" panose="020B0604030504040204" pitchFamily="50" charset="-128"/>
              </a:rPr>
              <a:t>1.6</a:t>
            </a:r>
            <a:r>
              <a:rPr lang="ja-JP" altLang="en-US" sz="2800" b="1" dirty="0">
                <a:solidFill>
                  <a:srgbClr val="FF0000"/>
                </a:solidFill>
                <a:latin typeface="メイリオ" panose="020B0604030504040204" pitchFamily="50" charset="-128"/>
                <a:ea typeface="メイリオ" panose="020B0604030504040204" pitchFamily="50" charset="-128"/>
              </a:rPr>
              <a:t>兆円の保険料増収が見込めるという試算もある 。</a:t>
            </a:r>
            <a:endParaRPr lang="en-US" altLang="ja-JP" sz="2800" b="1" dirty="0">
              <a:solidFill>
                <a:srgbClr val="FF0000"/>
              </a:solidFill>
              <a:latin typeface="メイリオ" panose="020B0604030504040204" pitchFamily="50" charset="-128"/>
              <a:ea typeface="メイリオ" panose="020B0604030504040204" pitchFamily="50" charset="-128"/>
            </a:endParaRPr>
          </a:p>
          <a:p>
            <a:endParaRPr lang="en-US" altLang="ja-JP" sz="2800" b="1" dirty="0">
              <a:solidFill>
                <a:srgbClr val="FF0000"/>
              </a:solidFill>
              <a:latin typeface="メイリオ" panose="020B0604030504040204" pitchFamily="50" charset="-128"/>
              <a:ea typeface="メイリオ" panose="020B0604030504040204" pitchFamily="50" charset="-128"/>
            </a:endParaRPr>
          </a:p>
          <a:p>
            <a:r>
              <a:rPr lang="ja-JP" altLang="en-US" sz="2800" b="1" dirty="0">
                <a:solidFill>
                  <a:srgbClr val="FF0000"/>
                </a:solidFill>
                <a:latin typeface="メイリオ" panose="020B0604030504040204" pitchFamily="50" charset="-128"/>
                <a:ea typeface="メイリオ" panose="020B0604030504040204" pitchFamily="50" charset="-128"/>
              </a:rPr>
              <a:t>ただし、年金では、保険料をより多く払った分、年金受給額も上がるため、高所得者については保険料が増えた場合の受給額の増大カーブを段階的に緩やかにしていく仕組みの導入（アメリカの</a:t>
            </a:r>
            <a:r>
              <a:rPr lang="ja-JP" altLang="en-US" sz="2800" b="1" u="sng" dirty="0">
                <a:solidFill>
                  <a:srgbClr val="FF0000"/>
                </a:solidFill>
                <a:latin typeface="メイリオ" panose="020B0604030504040204" pitchFamily="50" charset="-128"/>
                <a:ea typeface="メイリオ" panose="020B0604030504040204" pitchFamily="50" charset="-128"/>
              </a:rPr>
              <a:t>ベンドポイント制</a:t>
            </a:r>
            <a:r>
              <a:rPr lang="ja-JP" altLang="en-US" sz="2800" b="1" dirty="0">
                <a:solidFill>
                  <a:srgbClr val="FF0000"/>
                </a:solidFill>
                <a:latin typeface="メイリオ" panose="020B0604030504040204" pitchFamily="50" charset="-128"/>
                <a:ea typeface="メイリオ" panose="020B0604030504040204" pitchFamily="50" charset="-128"/>
              </a:rPr>
              <a:t>など）が必要となる。</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13047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C176-515F-421B-9783-CD069126764E}"/>
              </a:ext>
            </a:extLst>
          </p:cNvPr>
          <p:cNvSpPr>
            <a:spLocks noGrp="1"/>
          </p:cNvSpPr>
          <p:nvPr>
            <p:ph type="title"/>
          </p:nvPr>
        </p:nvSpPr>
        <p:spPr>
          <a:xfrm>
            <a:off x="765131" y="125043"/>
            <a:ext cx="10515600" cy="834961"/>
          </a:xfrm>
        </p:spPr>
        <p:txBody>
          <a:bodyPr/>
          <a:lstStyle/>
          <a:p>
            <a:r>
              <a:rPr lang="ja-JP" altLang="en-US" dirty="0">
                <a:latin typeface="メイリオ" panose="020B0604030504040204" pitchFamily="50" charset="-128"/>
                <a:ea typeface="メイリオ" panose="020B0604030504040204" pitchFamily="50" charset="-128"/>
              </a:rPr>
              <a:t>アメリカでは年金制度が</a:t>
            </a:r>
            <a:r>
              <a:rPr lang="ja-JP" altLang="en-US" b="1" dirty="0">
                <a:latin typeface="メイリオ" panose="020B0604030504040204" pitchFamily="50" charset="-128"/>
                <a:ea typeface="メイリオ" panose="020B0604030504040204" pitchFamily="50" charset="-128"/>
              </a:rPr>
              <a:t>"累進性”</a:t>
            </a:r>
            <a:r>
              <a:rPr lang="ja-JP" altLang="en-US" dirty="0">
                <a:latin typeface="メイリオ" panose="020B0604030504040204" pitchFamily="50" charset="-128"/>
                <a:ea typeface="メイリオ" panose="020B0604030504040204" pitchFamily="50" charset="-128"/>
              </a:rPr>
              <a:t>に近い</a:t>
            </a:r>
            <a:endParaRPr kumimoji="1" lang="ja-JP" altLang="en-US" dirty="0">
              <a:latin typeface="メイリオ" panose="020B0604030504040204" pitchFamily="50" charset="-128"/>
              <a:ea typeface="メイリオ" panose="020B0604030504040204" pitchFamily="50" charset="-128"/>
            </a:endParaRPr>
          </a:p>
        </p:txBody>
      </p:sp>
      <p:pic>
        <p:nvPicPr>
          <p:cNvPr id="4" name="Picture 4" descr="スクリーンショット が含まれている画像&#10;&#10;非常に高い精度で生成された説明">
            <a:extLst>
              <a:ext uri="{FF2B5EF4-FFF2-40B4-BE49-F238E27FC236}">
                <a16:creationId xmlns:a16="http://schemas.microsoft.com/office/drawing/2014/main" id="{D5DA21B1-5905-4739-B869-FCE6D57ADABE}"/>
              </a:ext>
            </a:extLst>
          </p:cNvPr>
          <p:cNvPicPr>
            <a:picLocks noChangeAspect="1"/>
          </p:cNvPicPr>
          <p:nvPr/>
        </p:nvPicPr>
        <p:blipFill>
          <a:blip r:embed="rId2"/>
          <a:stretch>
            <a:fillRect/>
          </a:stretch>
        </p:blipFill>
        <p:spPr>
          <a:xfrm>
            <a:off x="582836" y="961417"/>
            <a:ext cx="10806539" cy="4834407"/>
          </a:xfrm>
          <a:prstGeom prst="rect">
            <a:avLst/>
          </a:prstGeom>
        </p:spPr>
      </p:pic>
      <p:sp>
        <p:nvSpPr>
          <p:cNvPr id="6" name="TextBox 5">
            <a:extLst>
              <a:ext uri="{FF2B5EF4-FFF2-40B4-BE49-F238E27FC236}">
                <a16:creationId xmlns:a16="http://schemas.microsoft.com/office/drawing/2014/main" id="{2582F675-22AA-4BC7-95B0-0CA7F038D367}"/>
              </a:ext>
            </a:extLst>
          </p:cNvPr>
          <p:cNvSpPr txBox="1"/>
          <p:nvPr/>
        </p:nvSpPr>
        <p:spPr>
          <a:xfrm>
            <a:off x="298536" y="5987442"/>
            <a:ext cx="1377654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游ゴシック" panose="020F0502020204030204"/>
                <a:ea typeface="游ゴシック"/>
                <a:cs typeface="+mn-cs"/>
              </a:rPr>
              <a:t>年金給付後のの所得代替率（年金は現役時代の所得の何割か）に差をつけて、</a:t>
            </a: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a:ln>
                  <a:noFill/>
                </a:ln>
                <a:solidFill>
                  <a:prstClr val="black"/>
                </a:solidFill>
                <a:effectLst/>
                <a:uLnTx/>
                <a:uFillTx/>
                <a:latin typeface="游ゴシック" panose="020F0502020204030204"/>
                <a:ea typeface="游ゴシック"/>
                <a:cs typeface="+mn-cs"/>
              </a:rPr>
              <a:t>金持ちは低く、低所得者は高めに設定する、</a:t>
            </a:r>
            <a:r>
              <a:rPr kumimoji="1" lang="ja-JP" altLang="en-US" sz="1800" b="1" i="0" u="none" strike="noStrike" kern="1200" cap="none" spc="0" normalizeH="0" baseline="0" noProof="0">
                <a:ln>
                  <a:noFill/>
                </a:ln>
                <a:solidFill>
                  <a:prstClr val="black"/>
                </a:solidFill>
                <a:effectLst/>
                <a:uLnTx/>
                <a:uFillTx/>
                <a:latin typeface="游ゴシック" panose="020F0502020204030204"/>
                <a:ea typeface="游ゴシック"/>
                <a:cs typeface="+mn-cs"/>
              </a:rPr>
              <a:t>累進性に似た仕組みを導入。　　　　　　　　　　　　　　　　　　　　　　　　　　資料出典：厚生労働省</a:t>
            </a: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
        <p:nvSpPr>
          <p:cNvPr id="3" name="楕円 2"/>
          <p:cNvSpPr/>
          <p:nvPr/>
        </p:nvSpPr>
        <p:spPr>
          <a:xfrm>
            <a:off x="4897315" y="4070838"/>
            <a:ext cx="281354" cy="30773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stretch>
            <a:fillRect/>
          </a:stretch>
        </p:blipFill>
        <p:spPr>
          <a:xfrm>
            <a:off x="8264051" y="2413883"/>
            <a:ext cx="341406" cy="359695"/>
          </a:xfrm>
          <a:prstGeom prst="rect">
            <a:avLst/>
          </a:prstGeom>
        </p:spPr>
      </p:pic>
      <p:cxnSp>
        <p:nvCxnSpPr>
          <p:cNvPr id="8" name="直線矢印コネクタ 7"/>
          <p:cNvCxnSpPr/>
          <p:nvPr/>
        </p:nvCxnSpPr>
        <p:spPr>
          <a:xfrm>
            <a:off x="7798776" y="1996977"/>
            <a:ext cx="535613" cy="4505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8686800" y="2699239"/>
            <a:ext cx="2031325" cy="923330"/>
          </a:xfrm>
          <a:prstGeom prst="rect">
            <a:avLst/>
          </a:prstGeom>
          <a:noFill/>
        </p:spPr>
        <p:txBody>
          <a:bodyPr wrap="none" rtlCol="0">
            <a:spAutoFit/>
          </a:bodyPr>
          <a:lstStyle/>
          <a:p>
            <a:r>
              <a:rPr kumimoji="1" lang="ja-JP" altLang="en-US" dirty="0"/>
              <a:t>高額所得者の</a:t>
            </a:r>
            <a:endParaRPr kumimoji="1" lang="en-US" altLang="ja-JP" dirty="0"/>
          </a:p>
          <a:p>
            <a:r>
              <a:rPr kumimoji="1" lang="ja-JP" altLang="en-US" dirty="0"/>
              <a:t>年金給付の伸び率</a:t>
            </a:r>
            <a:endParaRPr kumimoji="1" lang="en-US" altLang="ja-JP" dirty="0"/>
          </a:p>
          <a:p>
            <a:r>
              <a:rPr lang="ja-JP" altLang="en-US" dirty="0"/>
              <a:t>を抑制する</a:t>
            </a:r>
            <a:endParaRPr kumimoji="1" lang="ja-JP" altLang="en-US" dirty="0"/>
          </a:p>
        </p:txBody>
      </p:sp>
      <p:sp>
        <p:nvSpPr>
          <p:cNvPr id="10" name="角丸四角形 9"/>
          <p:cNvSpPr/>
          <p:nvPr/>
        </p:nvSpPr>
        <p:spPr>
          <a:xfrm>
            <a:off x="8686800" y="2699239"/>
            <a:ext cx="2118946" cy="92333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211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492369"/>
            <a:ext cx="12370777" cy="5078313"/>
          </a:xfrm>
          <a:prstGeom prst="rect">
            <a:avLst/>
          </a:prstGeom>
          <a:noFill/>
        </p:spPr>
        <p:txBody>
          <a:bodyPr wrap="square" rtlCol="0">
            <a:spAutoFit/>
          </a:bodyPr>
          <a:lstStyle/>
          <a:p>
            <a:r>
              <a:rPr lang="zh-TW" altLang="en-US" sz="3600" b="1" dirty="0">
                <a:latin typeface="メイリオ" panose="020B0604030504040204" pitchFamily="50" charset="-128"/>
                <a:ea typeface="メイリオ" panose="020B0604030504040204" pitchFamily="50" charset="-128"/>
              </a:rPr>
              <a:t>社会保障給付費</a:t>
            </a:r>
            <a:endParaRPr lang="en-US" altLang="zh-TW" sz="3600" b="1" dirty="0">
              <a:latin typeface="メイリオ" panose="020B0604030504040204" pitchFamily="50" charset="-128"/>
              <a:ea typeface="メイリオ" panose="020B0604030504040204" pitchFamily="50" charset="-128"/>
            </a:endParaRPr>
          </a:p>
          <a:p>
            <a:endParaRPr kumimoji="1" lang="en-US" altLang="ja-JP" sz="3600" dirty="0">
              <a:latin typeface="メイリオ" panose="020B0604030504040204" pitchFamily="50" charset="-128"/>
              <a:ea typeface="メイリオ" panose="020B0604030504040204" pitchFamily="50" charset="-128"/>
            </a:endParaRPr>
          </a:p>
          <a:p>
            <a:r>
              <a:rPr lang="en-US" altLang="ja-JP" sz="3600" dirty="0">
                <a:latin typeface="メイリオ" panose="020B0604030504040204" pitchFamily="50" charset="-128"/>
                <a:ea typeface="メイリオ" panose="020B0604030504040204" pitchFamily="50" charset="-128"/>
              </a:rPr>
              <a:t>2019</a:t>
            </a:r>
            <a:r>
              <a:rPr lang="ja-JP" altLang="en-US" sz="3600" dirty="0">
                <a:latin typeface="メイリオ" panose="020B0604030504040204" pitchFamily="50" charset="-128"/>
                <a:ea typeface="メイリオ" panose="020B0604030504040204" pitchFamily="50" charset="-128"/>
              </a:rPr>
              <a:t>年度の社会保障給付費は、過去最高を更新</a:t>
            </a:r>
          </a:p>
          <a:p>
            <a:r>
              <a:rPr lang="ja-JP" altLang="en-US" sz="3600" dirty="0">
                <a:latin typeface="メイリオ" panose="020B0604030504040204" pitchFamily="50" charset="-128"/>
                <a:ea typeface="メイリオ" panose="020B0604030504040204" pitchFamily="50" charset="-128"/>
              </a:rPr>
              <a:t>総額</a:t>
            </a:r>
            <a:r>
              <a:rPr lang="en-US" altLang="ja-JP" sz="3600" dirty="0">
                <a:latin typeface="メイリオ" panose="020B0604030504040204" pitchFamily="50" charset="-128"/>
                <a:ea typeface="メイリオ" panose="020B0604030504040204" pitchFamily="50" charset="-128"/>
              </a:rPr>
              <a:t>123</a:t>
            </a:r>
            <a:r>
              <a:rPr lang="ja-JP" altLang="en-US" sz="3600" dirty="0">
                <a:latin typeface="メイリオ" panose="020B0604030504040204" pitchFamily="50" charset="-128"/>
                <a:ea typeface="メイリオ" panose="020B0604030504040204" pitchFamily="50" charset="-128"/>
              </a:rPr>
              <a:t>兆</a:t>
            </a:r>
            <a:r>
              <a:rPr lang="en-US" altLang="ja-JP" sz="3600" dirty="0">
                <a:latin typeface="メイリオ" panose="020B0604030504040204" pitchFamily="50" charset="-128"/>
                <a:ea typeface="メイリオ" panose="020B0604030504040204" pitchFamily="50" charset="-128"/>
              </a:rPr>
              <a:t>9241</a:t>
            </a:r>
            <a:r>
              <a:rPr lang="ja-JP" altLang="en-US" sz="3600" dirty="0">
                <a:latin typeface="メイリオ" panose="020B0604030504040204" pitchFamily="50" charset="-128"/>
                <a:ea typeface="メイリオ" panose="020B0604030504040204" pitchFamily="50" charset="-128"/>
              </a:rPr>
              <a:t>億円（対前年度２兆</a:t>
            </a:r>
            <a:r>
              <a:rPr lang="en-US" altLang="ja-JP" sz="3600" dirty="0">
                <a:latin typeface="メイリオ" panose="020B0604030504040204" pitchFamily="50" charset="-128"/>
                <a:ea typeface="メイリオ" panose="020B0604030504040204" pitchFamily="50" charset="-128"/>
              </a:rPr>
              <a:t>5254</a:t>
            </a:r>
            <a:r>
              <a:rPr lang="ja-JP" altLang="en-US" sz="3600" dirty="0">
                <a:latin typeface="メイリオ" panose="020B0604030504040204" pitchFamily="50" charset="-128"/>
                <a:ea typeface="メイリオ" panose="020B0604030504040204" pitchFamily="50" charset="-128"/>
              </a:rPr>
              <a:t>憶円、</a:t>
            </a:r>
            <a:r>
              <a:rPr lang="en-US" altLang="ja-JP" sz="3600" dirty="0">
                <a:latin typeface="メイリオ" panose="020B0604030504040204" pitchFamily="50" charset="-128"/>
                <a:ea typeface="メイリオ" panose="020B0604030504040204" pitchFamily="50" charset="-128"/>
              </a:rPr>
              <a:t>2.1</a:t>
            </a:r>
            <a:r>
              <a:rPr lang="ja-JP" altLang="en-US" sz="3600" dirty="0">
                <a:latin typeface="メイリオ" panose="020B0604030504040204" pitchFamily="50" charset="-128"/>
                <a:ea typeface="メイリオ" panose="020B0604030504040204" pitchFamily="50" charset="-128"/>
              </a:rPr>
              <a:t>％増）</a:t>
            </a:r>
            <a:endParaRPr lang="en-US" altLang="ja-JP" sz="3600" dirty="0">
              <a:latin typeface="メイリオ" panose="020B0604030504040204" pitchFamily="50" charset="-128"/>
              <a:ea typeface="メイリオ" panose="020B0604030504040204" pitchFamily="50" charset="-128"/>
            </a:endParaRPr>
          </a:p>
          <a:p>
            <a:endParaRPr lang="en-US" altLang="ja-JP" sz="3600" dirty="0">
              <a:latin typeface="メイリオ" panose="020B0604030504040204" pitchFamily="50" charset="-128"/>
              <a:ea typeface="メイリオ" panose="020B0604030504040204" pitchFamily="50" charset="-128"/>
            </a:endParaRPr>
          </a:p>
          <a:p>
            <a:r>
              <a:rPr lang="ja-JP" altLang="en-US" sz="3600" dirty="0">
                <a:latin typeface="メイリオ" panose="020B0604030504040204" pitchFamily="50" charset="-128"/>
                <a:ea typeface="メイリオ" panose="020B0604030504040204" pitchFamily="50" charset="-128"/>
              </a:rPr>
              <a:t>部門別では、</a:t>
            </a:r>
            <a:endParaRPr lang="en-US" altLang="ja-JP" sz="3600" dirty="0">
              <a:latin typeface="メイリオ" panose="020B0604030504040204" pitchFamily="50" charset="-128"/>
              <a:ea typeface="メイリオ" panose="020B0604030504040204" pitchFamily="50" charset="-128"/>
            </a:endParaRPr>
          </a:p>
          <a:p>
            <a:r>
              <a:rPr lang="ja-JP" altLang="en-US" sz="3600" dirty="0">
                <a:solidFill>
                  <a:srgbClr val="7030A0"/>
                </a:solidFill>
                <a:latin typeface="メイリオ" panose="020B0604030504040204" pitchFamily="50" charset="-128"/>
                <a:ea typeface="メイリオ" panose="020B0604030504040204" pitchFamily="50" charset="-128"/>
              </a:rPr>
              <a:t>「年金」</a:t>
            </a:r>
            <a:r>
              <a:rPr lang="ja-JP" altLang="en-US" sz="3600" dirty="0">
                <a:latin typeface="メイリオ" panose="020B0604030504040204" pitchFamily="50" charset="-128"/>
                <a:ea typeface="メイリオ" panose="020B0604030504040204" pitchFamily="50" charset="-128"/>
              </a:rPr>
              <a:t>が</a:t>
            </a:r>
            <a:r>
              <a:rPr lang="en-US" altLang="ja-JP" sz="3600" dirty="0">
                <a:latin typeface="メイリオ" panose="020B0604030504040204" pitchFamily="50" charset="-128"/>
                <a:ea typeface="メイリオ" panose="020B0604030504040204" pitchFamily="50" charset="-128"/>
              </a:rPr>
              <a:t>55</a:t>
            </a:r>
            <a:r>
              <a:rPr lang="ja-JP" altLang="en-US" sz="3600" dirty="0">
                <a:latin typeface="メイリオ" panose="020B0604030504040204" pitchFamily="50" charset="-128"/>
                <a:ea typeface="メイリオ" panose="020B0604030504040204" pitchFamily="50" charset="-128"/>
              </a:rPr>
              <a:t>兆</a:t>
            </a:r>
            <a:r>
              <a:rPr lang="en-US" altLang="ja-JP" sz="3600" dirty="0">
                <a:latin typeface="メイリオ" panose="020B0604030504040204" pitchFamily="50" charset="-128"/>
                <a:ea typeface="メイリオ" panose="020B0604030504040204" pitchFamily="50" charset="-128"/>
              </a:rPr>
              <a:t>4520</a:t>
            </a:r>
            <a:r>
              <a:rPr lang="ja-JP" altLang="en-US" sz="3600" dirty="0">
                <a:latin typeface="メイリオ" panose="020B0604030504040204" pitchFamily="50" charset="-128"/>
                <a:ea typeface="メイリオ" panose="020B0604030504040204" pitchFamily="50" charset="-128"/>
              </a:rPr>
              <a:t>憶円で総額に占める割合は</a:t>
            </a:r>
            <a:r>
              <a:rPr lang="en-US" altLang="ja-JP" sz="3600" dirty="0">
                <a:latin typeface="メイリオ" panose="020B0604030504040204" pitchFamily="50" charset="-128"/>
                <a:ea typeface="メイリオ" panose="020B0604030504040204" pitchFamily="50" charset="-128"/>
              </a:rPr>
              <a:t>44.7</a:t>
            </a:r>
            <a:r>
              <a:rPr lang="ja-JP" altLang="en-US" sz="3600" dirty="0">
                <a:latin typeface="メイリオ" panose="020B0604030504040204" pitchFamily="50" charset="-128"/>
                <a:ea typeface="メイリオ" panose="020B0604030504040204" pitchFamily="50" charset="-128"/>
              </a:rPr>
              <a:t>％、</a:t>
            </a:r>
            <a:endParaRPr lang="en-US" altLang="ja-JP" sz="3600" dirty="0">
              <a:latin typeface="メイリオ" panose="020B0604030504040204" pitchFamily="50" charset="-128"/>
              <a:ea typeface="メイリオ" panose="020B0604030504040204" pitchFamily="50" charset="-128"/>
            </a:endParaRPr>
          </a:p>
          <a:p>
            <a:r>
              <a:rPr lang="ja-JP" altLang="en-US" sz="3600" dirty="0">
                <a:solidFill>
                  <a:srgbClr val="7030A0"/>
                </a:solidFill>
                <a:latin typeface="メイリオ" panose="020B0604030504040204" pitchFamily="50" charset="-128"/>
                <a:ea typeface="メイリオ" panose="020B0604030504040204" pitchFamily="50" charset="-128"/>
              </a:rPr>
              <a:t>「医療」</a:t>
            </a:r>
            <a:r>
              <a:rPr lang="ja-JP" altLang="en-US" sz="3600" dirty="0">
                <a:latin typeface="メイリオ" panose="020B0604030504040204" pitchFamily="50" charset="-128"/>
                <a:ea typeface="メイリオ" panose="020B0604030504040204" pitchFamily="50" charset="-128"/>
              </a:rPr>
              <a:t>が</a:t>
            </a:r>
            <a:r>
              <a:rPr lang="en-US" altLang="ja-JP" sz="3600" dirty="0">
                <a:latin typeface="メイリオ" panose="020B0604030504040204" pitchFamily="50" charset="-128"/>
                <a:ea typeface="メイリオ" panose="020B0604030504040204" pitchFamily="50" charset="-128"/>
              </a:rPr>
              <a:t>40</a:t>
            </a:r>
            <a:r>
              <a:rPr lang="ja-JP" altLang="en-US" sz="3600" dirty="0">
                <a:latin typeface="メイリオ" panose="020B0604030504040204" pitchFamily="50" charset="-128"/>
                <a:ea typeface="メイリオ" panose="020B0604030504040204" pitchFamily="50" charset="-128"/>
              </a:rPr>
              <a:t>兆</a:t>
            </a:r>
            <a:r>
              <a:rPr lang="en-US" altLang="ja-JP" sz="3600" dirty="0">
                <a:latin typeface="メイリオ" panose="020B0604030504040204" pitchFamily="50" charset="-128"/>
                <a:ea typeface="メイリオ" panose="020B0604030504040204" pitchFamily="50" charset="-128"/>
              </a:rPr>
              <a:t>7226</a:t>
            </a:r>
            <a:r>
              <a:rPr lang="ja-JP" altLang="en-US" sz="3600" dirty="0">
                <a:latin typeface="メイリオ" panose="020B0604030504040204" pitchFamily="50" charset="-128"/>
                <a:ea typeface="メイリオ" panose="020B0604030504040204" pitchFamily="50" charset="-128"/>
              </a:rPr>
              <a:t>億円で同</a:t>
            </a:r>
            <a:r>
              <a:rPr lang="en-US" altLang="ja-JP" sz="3600" dirty="0">
                <a:latin typeface="メイリオ" panose="020B0604030504040204" pitchFamily="50" charset="-128"/>
                <a:ea typeface="メイリオ" panose="020B0604030504040204" pitchFamily="50" charset="-128"/>
              </a:rPr>
              <a:t>32.9</a:t>
            </a:r>
            <a:r>
              <a:rPr lang="ja-JP" altLang="en-US" sz="3600" dirty="0">
                <a:latin typeface="メイリオ" panose="020B0604030504040204" pitchFamily="50" charset="-128"/>
                <a:ea typeface="メイリオ" panose="020B0604030504040204" pitchFamily="50" charset="-128"/>
              </a:rPr>
              <a:t>％、</a:t>
            </a:r>
            <a:endParaRPr lang="en-US" altLang="ja-JP" sz="3600" dirty="0">
              <a:latin typeface="メイリオ" panose="020B0604030504040204" pitchFamily="50" charset="-128"/>
              <a:ea typeface="メイリオ" panose="020B0604030504040204" pitchFamily="50" charset="-128"/>
            </a:endParaRPr>
          </a:p>
          <a:p>
            <a:r>
              <a:rPr lang="ja-JP" altLang="en-US" sz="3600" dirty="0">
                <a:solidFill>
                  <a:srgbClr val="7030A0"/>
                </a:solidFill>
                <a:latin typeface="メイリオ" panose="020B0604030504040204" pitchFamily="50" charset="-128"/>
                <a:ea typeface="メイリオ" panose="020B0604030504040204" pitchFamily="50" charset="-128"/>
              </a:rPr>
              <a:t>「福祉その他」</a:t>
            </a:r>
            <a:r>
              <a:rPr lang="ja-JP" altLang="en-US" sz="3600" dirty="0">
                <a:latin typeface="メイリオ" panose="020B0604030504040204" pitchFamily="50" charset="-128"/>
                <a:ea typeface="メイリオ" panose="020B0604030504040204" pitchFamily="50" charset="-128"/>
              </a:rPr>
              <a:t>が</a:t>
            </a:r>
            <a:r>
              <a:rPr lang="en-US" altLang="ja-JP" sz="3600" dirty="0">
                <a:latin typeface="メイリオ" panose="020B0604030504040204" pitchFamily="50" charset="-128"/>
                <a:ea typeface="メイリオ" panose="020B0604030504040204" pitchFamily="50" charset="-128"/>
              </a:rPr>
              <a:t>27</a:t>
            </a:r>
            <a:r>
              <a:rPr lang="ja-JP" altLang="en-US" sz="3600" dirty="0">
                <a:latin typeface="メイリオ" panose="020B0604030504040204" pitchFamily="50" charset="-128"/>
                <a:ea typeface="メイリオ" panose="020B0604030504040204" pitchFamily="50" charset="-128"/>
              </a:rPr>
              <a:t>兆</a:t>
            </a:r>
            <a:r>
              <a:rPr lang="en-US" altLang="ja-JP" sz="3600" dirty="0">
                <a:latin typeface="メイリオ" panose="020B0604030504040204" pitchFamily="50" charset="-128"/>
                <a:ea typeface="メイリオ" panose="020B0604030504040204" pitchFamily="50" charset="-128"/>
              </a:rPr>
              <a:t>7494</a:t>
            </a:r>
            <a:r>
              <a:rPr lang="ja-JP" altLang="en-US" sz="3600" dirty="0">
                <a:latin typeface="メイリオ" panose="020B0604030504040204" pitchFamily="50" charset="-128"/>
                <a:ea typeface="メイリオ" panose="020B0604030504040204" pitchFamily="50" charset="-128"/>
              </a:rPr>
              <a:t>億円で同</a:t>
            </a:r>
            <a:r>
              <a:rPr lang="en-US" altLang="ja-JP" sz="3600" dirty="0">
                <a:latin typeface="メイリオ" panose="020B0604030504040204" pitchFamily="50" charset="-128"/>
                <a:ea typeface="メイリオ" panose="020B0604030504040204" pitchFamily="50" charset="-128"/>
              </a:rPr>
              <a:t>22.4</a:t>
            </a:r>
            <a:r>
              <a:rPr lang="ja-JP" altLang="en-US" sz="3600" dirty="0">
                <a:latin typeface="メイリオ" panose="020B0604030504040204" pitchFamily="50" charset="-128"/>
                <a:ea typeface="メイリオ" panose="020B0604030504040204" pitchFamily="50" charset="-128"/>
              </a:rPr>
              <a:t>％。</a:t>
            </a:r>
            <a:endParaRPr kumimoji="1" lang="ja-JP" altLang="en-US" sz="36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974622" y="6277708"/>
            <a:ext cx="3877985" cy="369332"/>
          </a:xfrm>
          <a:prstGeom prst="rect">
            <a:avLst/>
          </a:prstGeom>
          <a:noFill/>
        </p:spPr>
        <p:txBody>
          <a:bodyPr wrap="none" rtlCol="0">
            <a:spAutoFit/>
          </a:bodyPr>
          <a:lstStyle/>
          <a:p>
            <a:r>
              <a:rPr lang="ja-JP" altLang="en-US" dirty="0"/>
              <a:t>国立社会保障・人口問題研究所発表</a:t>
            </a:r>
            <a:endParaRPr kumimoji="1" lang="ja-JP" altLang="en-US" dirty="0"/>
          </a:p>
        </p:txBody>
      </p:sp>
    </p:spTree>
    <p:extLst>
      <p:ext uri="{BB962C8B-B14F-4D97-AF65-F5344CB8AC3E}">
        <p14:creationId xmlns:p14="http://schemas.microsoft.com/office/powerpoint/2010/main" val="2150333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807" y="206863"/>
            <a:ext cx="11869616" cy="1325563"/>
          </a:xfrm>
        </p:spPr>
        <p:txBody>
          <a:bodyPr/>
          <a:lstStyle/>
          <a:p>
            <a:r>
              <a:rPr kumimoji="1" lang="ja-JP" altLang="en-US" dirty="0">
                <a:latin typeface="メイリオ" panose="020B0604030504040204" pitchFamily="50" charset="-128"/>
                <a:ea typeface="メイリオ" panose="020B0604030504040204" pitchFamily="50" charset="-128"/>
              </a:rPr>
              <a:t>社会保険料負担の事業主負担比率の引き上げ、被保険者負担の引き下げをセットで行う</a:t>
            </a:r>
          </a:p>
        </p:txBody>
      </p:sp>
      <p:sp>
        <p:nvSpPr>
          <p:cNvPr id="4" name="テキスト ボックス 3"/>
          <p:cNvSpPr txBox="1"/>
          <p:nvPr/>
        </p:nvSpPr>
        <p:spPr>
          <a:xfrm>
            <a:off x="505729" y="2180492"/>
            <a:ext cx="11297771" cy="4401205"/>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社会保障費の増大に対応して保険料率の引き上げを行う場合には、原則折半になっている労使の負担割合の見直しを同時に行う。</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具体的には、中小企業には一定の補助を与えることを前提条件として、</a:t>
            </a:r>
            <a:r>
              <a:rPr lang="ja-JP" altLang="en-US" sz="2800" b="1" dirty="0">
                <a:solidFill>
                  <a:srgbClr val="FF0000"/>
                </a:solidFill>
                <a:latin typeface="メイリオ" panose="020B0604030504040204" pitchFamily="50" charset="-128"/>
                <a:ea typeface="メイリオ" panose="020B0604030504040204" pitchFamily="50" charset="-128"/>
              </a:rPr>
              <a:t>事業主負担と被保険者負担の比率を７対３程度とする</a:t>
            </a:r>
            <a:r>
              <a:rPr lang="ja-JP" altLang="en-US" sz="2800" dirty="0">
                <a:latin typeface="メイリオ" panose="020B0604030504040204" pitchFamily="50" charset="-128"/>
                <a:ea typeface="メイリオ" panose="020B0604030504040204" pitchFamily="50" charset="-128"/>
              </a:rPr>
              <a:t>など、社会保険料の事業主負担部分を増やす方向で増収をはかるべきであろう。</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将来的には、その財源は、</a:t>
            </a:r>
            <a:r>
              <a:rPr lang="ja-JP" altLang="en-US" sz="2800" b="1" dirty="0">
                <a:solidFill>
                  <a:srgbClr val="FF0000"/>
                </a:solidFill>
                <a:latin typeface="メイリオ" panose="020B0604030504040204" pitchFamily="50" charset="-128"/>
                <a:ea typeface="メイリオ" panose="020B0604030504040204" pitchFamily="50" charset="-128"/>
              </a:rPr>
              <a:t>社会保険料の事業主負担を企業利益に応じた社会保障税（累進化する法人税の一部）として調達する方法が有効と考える。</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41006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9452" y="189280"/>
            <a:ext cx="10515600" cy="1325563"/>
          </a:xfrm>
        </p:spPr>
        <p:txBody>
          <a:bodyPr>
            <a:normAutofit fontScale="90000"/>
          </a:bodyPr>
          <a:lstStyle/>
          <a:p>
            <a:r>
              <a:rPr lang="ja-JP" altLang="en-US" b="1" dirty="0">
                <a:latin typeface="メイリオ" panose="020B0604030504040204" pitchFamily="50" charset="-128"/>
                <a:ea typeface="メイリオ" panose="020B0604030504040204" pitchFamily="50" charset="-128"/>
              </a:rPr>
              <a:t>その他</a:t>
            </a:r>
            <a:br>
              <a:rPr lang="ja-JP" altLang="en-US"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年金積立金の取り崩しも有効</a:t>
            </a:r>
            <a:br>
              <a:rPr lang="en-US" altLang="ja-JP" dirty="0"/>
            </a:br>
            <a:r>
              <a:rPr lang="ja-JP" altLang="en-US" sz="2700" dirty="0"/>
              <a:t>年金積立金は保険料の一部を原資とし、</a:t>
            </a:r>
            <a:r>
              <a:rPr lang="en-US" altLang="ja-JP" sz="2700" dirty="0"/>
              <a:t>GPIF</a:t>
            </a:r>
            <a:r>
              <a:rPr lang="ja-JP" altLang="en-US" sz="2700" dirty="0"/>
              <a:t>が運用している</a:t>
            </a:r>
            <a:endParaRPr kumimoji="1" lang="ja-JP" altLang="en-US" sz="2700" dirty="0"/>
          </a:p>
        </p:txBody>
      </p:sp>
      <p:sp>
        <p:nvSpPr>
          <p:cNvPr id="3" name="コンテンツ プレースホルダー 2"/>
          <p:cNvSpPr>
            <a:spLocks noGrp="1"/>
          </p:cNvSpPr>
          <p:nvPr>
            <p:ph idx="1"/>
          </p:nvPr>
        </p:nvSpPr>
        <p:spPr>
          <a:xfrm>
            <a:off x="218342" y="1740877"/>
            <a:ext cx="11755315" cy="4826977"/>
          </a:xfrm>
        </p:spPr>
        <p:txBody>
          <a:bodyPr>
            <a:normAutofit/>
          </a:bodyPr>
          <a:lstStyle/>
          <a:p>
            <a:pPr marL="0" indent="0">
              <a:buNone/>
            </a:pPr>
            <a:endParaRPr kumimoji="1" lang="en-US" altLang="ja-JP" b="1"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「そもそも年金制度を維持するために（年間支払額５６兆円）、</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１５０兆円をこす巨額の積立金（年間支払額の</a:t>
            </a:r>
            <a:r>
              <a:rPr kumimoji="1" lang="en-US" altLang="ja-JP" dirty="0">
                <a:latin typeface="メイリオ" panose="020B0604030504040204" pitchFamily="50" charset="-128"/>
                <a:ea typeface="メイリオ" panose="020B0604030504040204" pitchFamily="50" charset="-128"/>
              </a:rPr>
              <a:t>2.5</a:t>
            </a:r>
            <a:r>
              <a:rPr lang="ja-JP" altLang="en-US" dirty="0">
                <a:latin typeface="メイリオ" panose="020B0604030504040204" pitchFamily="50" charset="-128"/>
                <a:ea typeface="メイリオ" panose="020B0604030504040204" pitchFamily="50" charset="-128"/>
              </a:rPr>
              <a:t>倍</a:t>
            </a:r>
            <a:r>
              <a:rPr kumimoji="1" lang="ja-JP" altLang="en-US" dirty="0">
                <a:latin typeface="メイリオ" panose="020B0604030504040204" pitchFamily="50" charset="-128"/>
                <a:ea typeface="メイリオ" panose="020B0604030504040204" pitchFamily="50" charset="-128"/>
              </a:rPr>
              <a:t>）を</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保持する必要があるのかも疑問。</a:t>
            </a: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b="1" dirty="0">
              <a:latin typeface="メイリオ" panose="020B0604030504040204" pitchFamily="50" charset="-128"/>
              <a:ea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rPr>
              <a:t>　</a:t>
            </a:r>
            <a:r>
              <a:rPr kumimoji="1" lang="ja-JP" altLang="en-US" b="1" dirty="0">
                <a:latin typeface="メイリオ" panose="020B0604030504040204" pitchFamily="50" charset="-128"/>
                <a:ea typeface="メイリオ" panose="020B0604030504040204" pitchFamily="50" charset="-128"/>
              </a:rPr>
              <a:t>諸外国の年金積立金をみると、</a:t>
            </a:r>
            <a:r>
              <a:rPr lang="ja-JP" altLang="en-US" b="1" dirty="0">
                <a:latin typeface="メイリオ" panose="020B0604030504040204" pitchFamily="50" charset="-128"/>
                <a:ea typeface="メイリオ" panose="020B0604030504040204" pitchFamily="50" charset="-128"/>
              </a:rPr>
              <a:t>給付費の１年分が通常。</a:t>
            </a:r>
            <a:endParaRPr lang="en-US" altLang="ja-JP" b="1"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巨額の積立金を１００年もの</a:t>
            </a:r>
            <a:r>
              <a:rPr kumimoji="1" lang="ja-JP" altLang="en-US" dirty="0">
                <a:latin typeface="メイリオ" panose="020B0604030504040204" pitchFamily="50" charset="-128"/>
                <a:ea typeface="メイリオ" panose="020B0604030504040204" pitchFamily="50" charset="-128"/>
              </a:rPr>
              <a:t>長期間をかけて取り崩すというのも理解に苦しむ。（略）</a:t>
            </a:r>
            <a:r>
              <a:rPr kumimoji="1" lang="ja-JP" altLang="en-US" b="1" dirty="0">
                <a:latin typeface="メイリオ" panose="020B0604030504040204" pitchFamily="50" charset="-128"/>
                <a:ea typeface="メイリオ" panose="020B0604030504040204" pitchFamily="50" charset="-128"/>
              </a:rPr>
              <a:t>給付費１年分を残し、年金積立金を取り崩して基礎年金の水準をあげるべきだ</a:t>
            </a:r>
            <a:r>
              <a:rPr lang="ja-JP" altLang="en-US" b="1"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227277" y="6383188"/>
            <a:ext cx="43396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伊藤周平</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社会保障入門</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（筑摩書房）</a:t>
            </a:r>
          </a:p>
        </p:txBody>
      </p:sp>
    </p:spTree>
    <p:extLst>
      <p:ext uri="{BB962C8B-B14F-4D97-AF65-F5344CB8AC3E}">
        <p14:creationId xmlns:p14="http://schemas.microsoft.com/office/powerpoint/2010/main" val="4005420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131" y="-138603"/>
            <a:ext cx="10515600" cy="1325563"/>
          </a:xfrm>
        </p:spPr>
        <p:txBody>
          <a:bodyPr/>
          <a:lstStyle/>
          <a:p>
            <a:r>
              <a:rPr kumimoji="1" lang="ja-JP" altLang="en-US" b="1" dirty="0">
                <a:latin typeface="メイリオ" panose="020B0604030504040204" pitchFamily="50" charset="-128"/>
                <a:ea typeface="メイリオ" panose="020B0604030504040204" pitchFamily="50" charset="-128"/>
              </a:rPr>
              <a:t>医療・介護の窓口負担の軽減の充実</a:t>
            </a:r>
          </a:p>
        </p:txBody>
      </p:sp>
      <p:sp>
        <p:nvSpPr>
          <p:cNvPr id="4" name="テキスト ボックス 3"/>
          <p:cNvSpPr txBox="1"/>
          <p:nvPr/>
        </p:nvSpPr>
        <p:spPr>
          <a:xfrm>
            <a:off x="140677" y="835268"/>
            <a:ext cx="11948745" cy="6124754"/>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医療保険・介護保険については、保険料負担とともに、</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受診（利用）時に</a:t>
            </a:r>
            <a:r>
              <a:rPr lang="ja-JP" altLang="en-US" sz="2800" b="1" dirty="0">
                <a:latin typeface="メイリオ" panose="020B0604030504040204" pitchFamily="50" charset="-128"/>
                <a:ea typeface="メイリオ" panose="020B0604030504040204" pitchFamily="50" charset="-128"/>
              </a:rPr>
              <a:t>定率の自己負担（応益負担）</a:t>
            </a:r>
            <a:r>
              <a:rPr lang="ja-JP" altLang="en-US" sz="2800" dirty="0">
                <a:latin typeface="メイリオ" panose="020B0604030504040204" pitchFamily="50" charset="-128"/>
                <a:ea typeface="メイリオ" panose="020B0604030504040204" pitchFamily="50" charset="-128"/>
              </a:rPr>
              <a:t>が存在し、</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患者の受診抑制を生み出しており、この軽減が不可欠。</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（感染症対策としても必要）。</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時事通信</a:t>
            </a:r>
            <a:endParaRPr lang="en-US" altLang="ja-JP" sz="1400" dirty="0">
              <a:latin typeface="メイリオ" panose="020B0604030504040204" pitchFamily="50" charset="-128"/>
              <a:ea typeface="メイリオ" panose="020B0604030504040204" pitchFamily="50" charset="-128"/>
            </a:endParaRPr>
          </a:p>
          <a:p>
            <a:endParaRPr lang="en-US" altLang="ja-JP" sz="2800" b="1" dirty="0">
              <a:solidFill>
                <a:srgbClr val="FF0000"/>
              </a:solidFill>
              <a:latin typeface="メイリオ" panose="020B0604030504040204" pitchFamily="50" charset="-128"/>
              <a:ea typeface="メイリオ" panose="020B0604030504040204" pitchFamily="50" charset="-128"/>
            </a:endParaRPr>
          </a:p>
          <a:p>
            <a:r>
              <a:rPr lang="ja-JP" altLang="en-US" sz="2800" b="1" dirty="0">
                <a:solidFill>
                  <a:srgbClr val="FF0000"/>
                </a:solidFill>
                <a:latin typeface="メイリオ" panose="020B0604030504040204" pitchFamily="50" charset="-128"/>
                <a:ea typeface="メイリオ" panose="020B0604030504040204" pitchFamily="50" charset="-128"/>
              </a:rPr>
              <a:t>当面は、国民健康保険の一部負担金の免除対象を恒常的な生活困窮者（具体的には住民税非課税世帯）にも拡大するなどの減免制度の拡充が有効。</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2"/>
          <a:stretch>
            <a:fillRect/>
          </a:stretch>
        </p:blipFill>
        <p:spPr>
          <a:xfrm>
            <a:off x="351693" y="2801543"/>
            <a:ext cx="3771900" cy="2497410"/>
          </a:xfrm>
          <a:prstGeom prst="rect">
            <a:avLst/>
          </a:prstGeom>
        </p:spPr>
      </p:pic>
      <p:sp>
        <p:nvSpPr>
          <p:cNvPr id="6" name="テキスト ボックス 5"/>
          <p:cNvSpPr txBox="1"/>
          <p:nvPr/>
        </p:nvSpPr>
        <p:spPr>
          <a:xfrm>
            <a:off x="4448908" y="3560886"/>
            <a:ext cx="7403122" cy="923330"/>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一定以上の収入がある７５歳以上の高齢者の医療費について、２０２２年１０月から窓口負担を１割から２割に引き上げる改悪が</a:t>
            </a:r>
            <a:r>
              <a:rPr lang="en-US" altLang="ja-JP" b="1" dirty="0">
                <a:latin typeface="メイリオ" panose="020B0604030504040204" pitchFamily="50" charset="-128"/>
                <a:ea typeface="メイリオ" panose="020B0604030504040204" pitchFamily="50" charset="-128"/>
              </a:rPr>
              <a:t>2021</a:t>
            </a:r>
            <a:r>
              <a:rPr lang="ja-JP" altLang="en-US" b="1" dirty="0">
                <a:latin typeface="メイリオ" panose="020B0604030504040204" pitchFamily="50" charset="-128"/>
                <a:ea typeface="メイリオ" panose="020B0604030504040204" pitchFamily="50" charset="-128"/>
              </a:rPr>
              <a:t>年に成立、</a:t>
            </a:r>
            <a:r>
              <a:rPr lang="en-US" altLang="ja-JP" b="1" dirty="0">
                <a:latin typeface="メイリオ" panose="020B0604030504040204" pitchFamily="50" charset="-128"/>
                <a:ea typeface="メイリオ" panose="020B0604030504040204" pitchFamily="50" charset="-128"/>
              </a:rPr>
              <a:t>22</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10</a:t>
            </a:r>
            <a:r>
              <a:rPr lang="ja-JP" altLang="en-US" b="1" dirty="0">
                <a:latin typeface="メイリオ" panose="020B0604030504040204" pitchFamily="50" charset="-128"/>
                <a:ea typeface="メイリオ" panose="020B0604030504040204" pitchFamily="50" charset="-128"/>
              </a:rPr>
              <a:t>月から実施される。</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48386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339" y="0"/>
            <a:ext cx="11963400" cy="1325563"/>
          </a:xfrm>
        </p:spPr>
        <p:txBody>
          <a:bodyPr>
            <a:normAutofit/>
          </a:bodyPr>
          <a:lstStyle/>
          <a:p>
            <a:r>
              <a:rPr lang="ja-JP" altLang="en-US" sz="3600" dirty="0">
                <a:latin typeface="メイリオ" panose="020B0604030504040204" pitchFamily="50" charset="-128"/>
                <a:ea typeface="メイリオ" panose="020B0604030504040204" pitchFamily="50" charset="-128"/>
              </a:rPr>
              <a:t>高齢者の介護保障・医療保障を社会保険方式で行うことに、そもそも無理がある</a:t>
            </a:r>
            <a:endParaRPr kumimoji="1" lang="ja-JP" altLang="en-US" sz="36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0339" y="1164134"/>
            <a:ext cx="12479698" cy="5693866"/>
          </a:xfrm>
          <a:prstGeom prst="rect">
            <a:avLst/>
          </a:prstGeom>
          <a:noFill/>
        </p:spPr>
        <p:txBody>
          <a:bodyPr wrap="none" rtlCol="0">
            <a:spAutoFit/>
          </a:bodyPr>
          <a:lstStyle/>
          <a:p>
            <a:r>
              <a:rPr lang="ja-JP" altLang="en-US" sz="2800" b="1" dirty="0">
                <a:latin typeface="メイリオ" panose="020B0604030504040204" pitchFamily="50" charset="-128"/>
                <a:ea typeface="メイリオ" panose="020B0604030504040204" pitchFamily="50" charset="-128"/>
              </a:rPr>
              <a:t>介護保険料について</a:t>
            </a:r>
            <a:endParaRPr lang="en-US" altLang="ja-JP" sz="2800" b="1"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低所得者の保険料負担の軽減を考えることは必要。</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しかし、住民税の非課税者は</a:t>
            </a:r>
            <a:r>
              <a:rPr lang="en-US" altLang="ja-JP" sz="2800" dirty="0">
                <a:latin typeface="メイリオ" panose="020B0604030504040204" pitchFamily="50" charset="-128"/>
                <a:ea typeface="メイリオ" panose="020B0604030504040204" pitchFamily="50" charset="-128"/>
              </a:rPr>
              <a:t>65</a:t>
            </a:r>
            <a:r>
              <a:rPr lang="ja-JP" altLang="en-US" sz="2800" dirty="0">
                <a:latin typeface="メイリオ" panose="020B0604030504040204" pitchFamily="50" charset="-128"/>
                <a:ea typeface="メイリオ" panose="020B0604030504040204" pitchFamily="50" charset="-128"/>
              </a:rPr>
              <a:t>歳以上の第１号被保険者の約６割にのぼり、</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これらの高齢者の介護保険料をすべて免除とすれば、もはや保険制度</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として成り立たない。</a:t>
            </a:r>
            <a:r>
              <a:rPr lang="ja-JP" altLang="en-US" sz="2800" b="1" dirty="0">
                <a:solidFill>
                  <a:srgbClr val="FF0000"/>
                </a:solidFill>
                <a:latin typeface="メイリオ" panose="020B0604030504040204" pitchFamily="50" charset="-128"/>
                <a:ea typeface="メイリオ" panose="020B0604030504040204" pitchFamily="50" charset="-128"/>
              </a:rPr>
              <a:t>保険集団の半分以上の人が保険料免除となる制度は</a:t>
            </a:r>
            <a:endParaRPr lang="en-US" altLang="ja-JP" sz="2800" b="1" dirty="0">
              <a:solidFill>
                <a:srgbClr val="FF0000"/>
              </a:solidFill>
              <a:latin typeface="メイリオ" panose="020B0604030504040204" pitchFamily="50" charset="-128"/>
              <a:ea typeface="メイリオ" panose="020B0604030504040204" pitchFamily="50" charset="-128"/>
            </a:endParaRPr>
          </a:p>
          <a:p>
            <a:r>
              <a:rPr lang="ja-JP" altLang="en-US" sz="2800" b="1" dirty="0">
                <a:solidFill>
                  <a:srgbClr val="FF0000"/>
                </a:solidFill>
                <a:latin typeface="メイリオ" panose="020B0604030504040204" pitchFamily="50" charset="-128"/>
                <a:ea typeface="メイリオ" panose="020B0604030504040204" pitchFamily="50" charset="-128"/>
              </a:rPr>
              <a:t>社会保険とはいえない。</a:t>
            </a:r>
            <a:endParaRPr lang="en-US" altLang="ja-JP" sz="2800" b="1" dirty="0">
              <a:solidFill>
                <a:srgbClr val="FF0000"/>
              </a:solidFill>
              <a:latin typeface="メイリオ" panose="020B0604030504040204" pitchFamily="50" charset="-128"/>
              <a:ea typeface="メイリオ" panose="020B0604030504040204" pitchFamily="50" charset="-128"/>
            </a:endParaRPr>
          </a:p>
          <a:p>
            <a:endParaRPr kumimoji="1" lang="en-US" altLang="ja-JP" sz="2800" b="1" dirty="0">
              <a:solidFill>
                <a:srgbClr val="FF0000"/>
              </a:solidFill>
              <a:latin typeface="メイリオ" panose="020B0604030504040204" pitchFamily="50" charset="-128"/>
              <a:ea typeface="メイリオ" panose="020B0604030504040204" pitchFamily="50" charset="-128"/>
            </a:endParaRPr>
          </a:p>
          <a:p>
            <a:r>
              <a:rPr lang="ja-JP" altLang="en-US" sz="2800" b="1" i="1" dirty="0">
                <a:latin typeface="メイリオ" panose="020B0604030504040204" pitchFamily="50" charset="-128"/>
                <a:ea typeface="メイリオ" panose="020B0604030504040204" pitchFamily="50" charset="-128"/>
              </a:rPr>
              <a:t>後期高齢者医療制度について</a:t>
            </a:r>
            <a:endParaRPr lang="en-US" altLang="ja-JP" sz="2800" b="1" i="1" dirty="0">
              <a:latin typeface="メイリオ" panose="020B0604030504040204" pitchFamily="50" charset="-128"/>
              <a:ea typeface="メイリオ" panose="020B0604030504040204" pitchFamily="50" charset="-128"/>
            </a:endParaRPr>
          </a:p>
          <a:p>
            <a:r>
              <a:rPr lang="ja-JP" altLang="en-US" sz="2800" i="1" dirty="0">
                <a:latin typeface="メイリオ" panose="020B0604030504040204" pitchFamily="50" charset="-128"/>
                <a:ea typeface="メイリオ" panose="020B0604030504040204" pitchFamily="50" charset="-128"/>
              </a:rPr>
              <a:t>高齢者の保険料だけでは、高齢者医療給付費の１割程度しか賄えず、</a:t>
            </a:r>
            <a:endParaRPr lang="en-US" altLang="ja-JP" sz="2800" i="1" dirty="0">
              <a:latin typeface="メイリオ" panose="020B0604030504040204" pitchFamily="50" charset="-128"/>
              <a:ea typeface="メイリオ" panose="020B0604030504040204" pitchFamily="50" charset="-128"/>
            </a:endParaRPr>
          </a:p>
          <a:p>
            <a:r>
              <a:rPr lang="ja-JP" altLang="en-US" sz="2800" i="1" dirty="0">
                <a:latin typeface="メイリオ" panose="020B0604030504040204" pitchFamily="50" charset="-128"/>
                <a:ea typeface="メイリオ" panose="020B0604030504040204" pitchFamily="50" charset="-128"/>
              </a:rPr>
              <a:t>大半を公費と現役世代からの支援金に依存する。</a:t>
            </a:r>
            <a:endParaRPr lang="en-US" altLang="ja-JP" sz="2800" i="1" dirty="0">
              <a:latin typeface="メイリオ" panose="020B0604030504040204" pitchFamily="50" charset="-128"/>
              <a:ea typeface="メイリオ" panose="020B0604030504040204" pitchFamily="50" charset="-128"/>
            </a:endParaRPr>
          </a:p>
          <a:p>
            <a:endParaRPr kumimoji="1" lang="en-US" altLang="ja-JP" sz="2800" b="1" dirty="0">
              <a:solidFill>
                <a:srgbClr val="FF0000"/>
              </a:solidFill>
              <a:latin typeface="メイリオ" panose="020B0604030504040204" pitchFamily="50" charset="-128"/>
              <a:ea typeface="メイリオ" panose="020B0604030504040204" pitchFamily="50" charset="-128"/>
            </a:endParaRPr>
          </a:p>
          <a:p>
            <a:r>
              <a:rPr lang="ja-JP" altLang="en-US" sz="2800" b="1" dirty="0">
                <a:solidFill>
                  <a:srgbClr val="FF0000"/>
                </a:solidFill>
                <a:latin typeface="メイリオ" panose="020B0604030504040204" pitchFamily="50" charset="-128"/>
                <a:ea typeface="メイリオ" panose="020B0604030504040204" pitchFamily="50" charset="-128"/>
              </a:rPr>
              <a:t>税方式への転換により保険料負担はなくなる（保険料として徴収していた</a:t>
            </a:r>
            <a:endParaRPr lang="en-US" altLang="ja-JP" sz="2800" b="1" dirty="0">
              <a:solidFill>
                <a:srgbClr val="FF0000"/>
              </a:solidFill>
              <a:latin typeface="メイリオ" panose="020B0604030504040204" pitchFamily="50" charset="-128"/>
              <a:ea typeface="メイリオ" panose="020B0604030504040204" pitchFamily="50" charset="-128"/>
            </a:endParaRPr>
          </a:p>
          <a:p>
            <a:r>
              <a:rPr lang="ja-JP" altLang="en-US" sz="2800" b="1" dirty="0">
                <a:solidFill>
                  <a:srgbClr val="FF0000"/>
                </a:solidFill>
                <a:latin typeface="メイリオ" panose="020B0604030504040204" pitchFamily="50" charset="-128"/>
                <a:ea typeface="メイリオ" panose="020B0604030504040204" pitchFamily="50" charset="-128"/>
              </a:rPr>
              <a:t>部分を累進性の所得税・法人税などに溶け込ませる）</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70339" y="5750169"/>
            <a:ext cx="11895992" cy="10023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268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40442" y="246185"/>
            <a:ext cx="10668689" cy="6182990"/>
          </a:xfrm>
          <a:prstGeom prst="rect">
            <a:avLst/>
          </a:prstGeom>
        </p:spPr>
      </p:pic>
      <p:sp>
        <p:nvSpPr>
          <p:cNvPr id="5" name="テキスト ボックス 4"/>
          <p:cNvSpPr txBox="1"/>
          <p:nvPr/>
        </p:nvSpPr>
        <p:spPr>
          <a:xfrm>
            <a:off x="4554415" y="6429175"/>
            <a:ext cx="7279557" cy="369332"/>
          </a:xfrm>
          <a:prstGeom prst="rect">
            <a:avLst/>
          </a:prstGeom>
          <a:noFill/>
        </p:spPr>
        <p:txBody>
          <a:bodyPr wrap="none" rtlCol="0">
            <a:spAutoFit/>
          </a:bodyPr>
          <a:lstStyle/>
          <a:p>
            <a:r>
              <a:rPr lang="en-US" altLang="ja-JP"/>
              <a:t>https://www.ipss.go.jp/ss-cost/j/fsss-R01/R01-houdougaiyou.pdf</a:t>
            </a:r>
            <a:endParaRPr kumimoji="1" lang="ja-JP" altLang="en-US" dirty="0"/>
          </a:p>
        </p:txBody>
      </p:sp>
    </p:spTree>
    <p:extLst>
      <p:ext uri="{BB962C8B-B14F-4D97-AF65-F5344CB8AC3E}">
        <p14:creationId xmlns:p14="http://schemas.microsoft.com/office/powerpoint/2010/main" val="2842310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492369"/>
            <a:ext cx="12370777" cy="6617196"/>
          </a:xfrm>
          <a:prstGeom prst="rect">
            <a:avLst/>
          </a:prstGeom>
          <a:noFill/>
        </p:spPr>
        <p:txBody>
          <a:bodyPr wrap="square" rtlCol="0">
            <a:spAutoFit/>
          </a:bodyPr>
          <a:lstStyle/>
          <a:p>
            <a:r>
              <a:rPr lang="zh-TW" altLang="en-US" sz="3600" b="1" dirty="0">
                <a:latin typeface="メイリオ" panose="020B0604030504040204" pitchFamily="50" charset="-128"/>
                <a:ea typeface="メイリオ" panose="020B0604030504040204" pitchFamily="50" charset="-128"/>
              </a:rPr>
              <a:t>社会保障財源</a:t>
            </a:r>
            <a:endParaRPr lang="en-US" altLang="zh-TW" sz="3600" b="1" dirty="0">
              <a:latin typeface="メイリオ" panose="020B0604030504040204" pitchFamily="50" charset="-128"/>
              <a:ea typeface="メイリオ" panose="020B0604030504040204" pitchFamily="50" charset="-128"/>
            </a:endParaRPr>
          </a:p>
          <a:p>
            <a:endParaRPr kumimoji="1" lang="en-US" altLang="ja-JP" sz="3600" dirty="0">
              <a:latin typeface="メイリオ" panose="020B0604030504040204" pitchFamily="50" charset="-128"/>
              <a:ea typeface="メイリオ" panose="020B0604030504040204" pitchFamily="50" charset="-128"/>
            </a:endParaRPr>
          </a:p>
          <a:p>
            <a:r>
              <a:rPr lang="ja-JP" altLang="en-US" sz="3600" dirty="0">
                <a:latin typeface="メイリオ" panose="020B0604030504040204" pitchFamily="50" charset="-128"/>
                <a:ea typeface="メイリオ" panose="020B0604030504040204" pitchFamily="50" charset="-128"/>
              </a:rPr>
              <a:t>総額は</a:t>
            </a:r>
            <a:r>
              <a:rPr lang="en-US" altLang="ja-JP" sz="3600" dirty="0">
                <a:latin typeface="メイリオ" panose="020B0604030504040204" pitchFamily="50" charset="-128"/>
                <a:ea typeface="メイリオ" panose="020B0604030504040204" pitchFamily="50" charset="-128"/>
              </a:rPr>
              <a:t>132</a:t>
            </a:r>
            <a:r>
              <a:rPr lang="ja-JP" altLang="en-US" sz="3600" dirty="0">
                <a:latin typeface="メイリオ" panose="020B0604030504040204" pitchFamily="50" charset="-128"/>
                <a:ea typeface="メイリオ" panose="020B0604030504040204" pitchFamily="50" charset="-128"/>
              </a:rPr>
              <a:t>兆</a:t>
            </a:r>
            <a:r>
              <a:rPr lang="en-US" altLang="ja-JP" sz="3600" dirty="0">
                <a:latin typeface="メイリオ" panose="020B0604030504040204" pitchFamily="50" charset="-128"/>
                <a:ea typeface="メイリオ" panose="020B0604030504040204" pitchFamily="50" charset="-128"/>
              </a:rPr>
              <a:t>3746</a:t>
            </a:r>
            <a:r>
              <a:rPr lang="ja-JP" altLang="en-US" sz="3600" dirty="0">
                <a:latin typeface="メイリオ" panose="020B0604030504040204" pitchFamily="50" charset="-128"/>
                <a:ea typeface="メイリオ" panose="020B0604030504040204" pitchFamily="50" charset="-128"/>
              </a:rPr>
              <a:t>億円（前年度比</a:t>
            </a:r>
            <a:r>
              <a:rPr lang="en-US" altLang="ja-JP" sz="3600" dirty="0">
                <a:latin typeface="メイリオ" panose="020B0604030504040204" pitchFamily="50" charset="-128"/>
                <a:ea typeface="メイリオ" panose="020B0604030504040204" pitchFamily="50" charset="-128"/>
              </a:rPr>
              <a:t>2297</a:t>
            </a:r>
            <a:r>
              <a:rPr lang="ja-JP" altLang="en-US" sz="3600" dirty="0">
                <a:latin typeface="メイリオ" panose="020B0604030504040204" pitchFamily="50" charset="-128"/>
                <a:ea typeface="メイリオ" panose="020B0604030504040204" pitchFamily="50" charset="-128"/>
              </a:rPr>
              <a:t>憶円、</a:t>
            </a:r>
            <a:r>
              <a:rPr lang="en-US" altLang="ja-JP" sz="3600" dirty="0">
                <a:latin typeface="メイリオ" panose="020B0604030504040204" pitchFamily="50" charset="-128"/>
                <a:ea typeface="メイリオ" panose="020B0604030504040204" pitchFamily="50" charset="-128"/>
              </a:rPr>
              <a:t>0.2</a:t>
            </a:r>
            <a:r>
              <a:rPr lang="ja-JP" altLang="en-US" sz="3600" dirty="0">
                <a:latin typeface="メイリオ" panose="020B0604030504040204" pitchFamily="50" charset="-128"/>
                <a:ea typeface="メイリオ" panose="020B0604030504040204" pitchFamily="50" charset="-128"/>
              </a:rPr>
              <a:t>％減少）</a:t>
            </a:r>
            <a:endParaRPr lang="en-US" altLang="ja-JP" sz="3600" dirty="0">
              <a:latin typeface="メイリオ" panose="020B0604030504040204" pitchFamily="50" charset="-128"/>
              <a:ea typeface="メイリオ" panose="020B0604030504040204" pitchFamily="50" charset="-128"/>
            </a:endParaRPr>
          </a:p>
          <a:p>
            <a:endParaRPr lang="en-US" altLang="ja-JP" sz="36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財源項目別にみると、</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「社会保険料」</a:t>
            </a:r>
            <a:r>
              <a:rPr lang="en-US" altLang="ja-JP" sz="2800" dirty="0">
                <a:latin typeface="メイリオ" panose="020B0604030504040204" pitchFamily="50" charset="-128"/>
                <a:ea typeface="メイリオ" panose="020B0604030504040204" pitchFamily="50" charset="-128"/>
              </a:rPr>
              <a:t>74</a:t>
            </a:r>
            <a:r>
              <a:rPr lang="ja-JP" altLang="en-US" sz="2800" dirty="0">
                <a:latin typeface="メイリオ" panose="020B0604030504040204" pitchFamily="50" charset="-128"/>
                <a:ea typeface="メイリオ" panose="020B0604030504040204" pitchFamily="50" charset="-128"/>
              </a:rPr>
              <a:t>兆</a:t>
            </a:r>
            <a:r>
              <a:rPr lang="en-US" altLang="ja-JP" sz="2800" dirty="0">
                <a:latin typeface="メイリオ" panose="020B0604030504040204" pitchFamily="50" charset="-128"/>
                <a:ea typeface="メイリオ" panose="020B0604030504040204" pitchFamily="50" charset="-128"/>
              </a:rPr>
              <a:t>82</a:t>
            </a:r>
            <a:r>
              <a:rPr lang="ja-JP" altLang="en-US" sz="2800" dirty="0">
                <a:latin typeface="メイリオ" panose="020B0604030504040204" pitchFamily="50" charset="-128"/>
                <a:ea typeface="メイリオ" panose="020B0604030504040204" pitchFamily="50" charset="-128"/>
              </a:rPr>
              <a:t>億円（対前年度</a:t>
            </a:r>
            <a:r>
              <a:rPr lang="en-US" altLang="ja-JP" sz="2800" dirty="0">
                <a:latin typeface="メイリオ" panose="020B0604030504040204" pitchFamily="50" charset="-128"/>
                <a:ea typeface="メイリオ" panose="020B0604030504040204" pitchFamily="50" charset="-128"/>
              </a:rPr>
              <a:t>2.0</a:t>
            </a:r>
            <a:r>
              <a:rPr lang="ja-JP" altLang="en-US" sz="2800" dirty="0">
                <a:latin typeface="メイリオ" panose="020B0604030504040204" pitchFamily="50" charset="-128"/>
                <a:ea typeface="メイリオ" panose="020B0604030504040204" pitchFamily="50" charset="-128"/>
              </a:rPr>
              <a:t>％増、</a:t>
            </a:r>
            <a:r>
              <a:rPr lang="ja-JP" altLang="en-US" sz="2800" b="1" dirty="0">
                <a:solidFill>
                  <a:srgbClr val="FF0000"/>
                </a:solidFill>
                <a:latin typeface="メイリオ" panose="020B0604030504040204" pitchFamily="50" charset="-128"/>
                <a:ea typeface="メイリオ" panose="020B0604030504040204" pitchFamily="50" charset="-128"/>
              </a:rPr>
              <a:t>収入総額の</a:t>
            </a:r>
            <a:r>
              <a:rPr lang="en-US" altLang="ja-JP" sz="2800" b="1" dirty="0">
                <a:solidFill>
                  <a:srgbClr val="FF0000"/>
                </a:solidFill>
                <a:latin typeface="メイリオ" panose="020B0604030504040204" pitchFamily="50" charset="-128"/>
                <a:ea typeface="メイリオ" panose="020B0604030504040204" pitchFamily="50" charset="-128"/>
              </a:rPr>
              <a:t>55.9</a:t>
            </a:r>
            <a:r>
              <a:rPr lang="ja-JP" altLang="en-US" sz="2800" b="1" dirty="0">
                <a:solidFill>
                  <a:srgbClr val="FF0000"/>
                </a:solidFill>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「公費負担」</a:t>
            </a:r>
            <a:r>
              <a:rPr lang="en-US" altLang="ja-JP" sz="2800" dirty="0">
                <a:latin typeface="メイリオ" panose="020B0604030504040204" pitchFamily="50" charset="-128"/>
                <a:ea typeface="メイリオ" panose="020B0604030504040204" pitchFamily="50" charset="-128"/>
              </a:rPr>
              <a:t>51</a:t>
            </a:r>
            <a:r>
              <a:rPr lang="ja-JP" altLang="en-US" sz="2800" dirty="0">
                <a:latin typeface="メイリオ" panose="020B0604030504040204" pitchFamily="50" charset="-128"/>
                <a:ea typeface="メイリオ" panose="020B0604030504040204" pitchFamily="50" charset="-128"/>
              </a:rPr>
              <a:t>兆</a:t>
            </a:r>
            <a:r>
              <a:rPr lang="en-US" altLang="ja-JP" sz="2800" dirty="0">
                <a:latin typeface="メイリオ" panose="020B0604030504040204" pitchFamily="50" charset="-128"/>
                <a:ea typeface="メイリオ" panose="020B0604030504040204" pitchFamily="50" charset="-128"/>
              </a:rPr>
              <a:t>9137</a:t>
            </a:r>
            <a:r>
              <a:rPr lang="ja-JP" altLang="en-US" sz="2800" dirty="0">
                <a:latin typeface="メイリオ" panose="020B0604030504040204" pitchFamily="50" charset="-128"/>
                <a:ea typeface="メイリオ" panose="020B0604030504040204" pitchFamily="50" charset="-128"/>
              </a:rPr>
              <a:t>億円（同</a:t>
            </a:r>
            <a:r>
              <a:rPr lang="en-US" altLang="ja-JP" sz="2800" dirty="0">
                <a:latin typeface="メイリオ" panose="020B0604030504040204" pitchFamily="50" charset="-128"/>
                <a:ea typeface="メイリオ" panose="020B0604030504040204" pitchFamily="50" charset="-128"/>
              </a:rPr>
              <a:t>3.0</a:t>
            </a:r>
            <a:r>
              <a:rPr lang="ja-JP" altLang="en-US" sz="2800" dirty="0">
                <a:latin typeface="メイリオ" panose="020B0604030504040204" pitchFamily="50" charset="-128"/>
                <a:ea typeface="メイリオ" panose="020B0604030504040204" pitchFamily="50" charset="-128"/>
              </a:rPr>
              <a:t>％増、</a:t>
            </a:r>
            <a:r>
              <a:rPr lang="en-US" altLang="ja-JP" sz="2800" dirty="0">
                <a:latin typeface="メイリオ" panose="020B0604030504040204" pitchFamily="50" charset="-128"/>
                <a:ea typeface="メイリオ" panose="020B0604030504040204" pitchFamily="50" charset="-128"/>
              </a:rPr>
              <a:t>39.2</a:t>
            </a:r>
            <a:r>
              <a:rPr lang="ja-JP" altLang="en-US" sz="2800" dirty="0">
                <a:latin typeface="メイリオ" panose="020B0604030504040204" pitchFamily="50" charset="-128"/>
                <a:ea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「他の収入」が６兆</a:t>
            </a:r>
            <a:r>
              <a:rPr lang="en-US" altLang="ja-JP" sz="2800" dirty="0">
                <a:latin typeface="メイリオ" panose="020B0604030504040204" pitchFamily="50" charset="-128"/>
                <a:ea typeface="メイリオ" panose="020B0604030504040204" pitchFamily="50" charset="-128"/>
              </a:rPr>
              <a:t>4526</a:t>
            </a:r>
            <a:r>
              <a:rPr lang="ja-JP" altLang="en-US" sz="2800" dirty="0">
                <a:latin typeface="メイリオ" panose="020B0604030504040204" pitchFamily="50" charset="-128"/>
                <a:ea typeface="メイリオ" panose="020B0604030504040204" pitchFamily="50" charset="-128"/>
              </a:rPr>
              <a:t>億円（同</a:t>
            </a:r>
            <a:r>
              <a:rPr lang="en-US" altLang="ja-JP" sz="2800" dirty="0">
                <a:latin typeface="メイリオ" panose="020B0604030504040204" pitchFamily="50" charset="-128"/>
                <a:ea typeface="メイリオ" panose="020B0604030504040204" pitchFamily="50" charset="-128"/>
              </a:rPr>
              <a:t>32.9</a:t>
            </a:r>
            <a:r>
              <a:rPr lang="ja-JP" altLang="en-US" sz="2800" dirty="0">
                <a:latin typeface="メイリオ" panose="020B0604030504040204" pitchFamily="50" charset="-128"/>
                <a:ea typeface="メイリオ" panose="020B0604030504040204" pitchFamily="50" charset="-128"/>
              </a:rPr>
              <a:t>％減、</a:t>
            </a:r>
            <a:r>
              <a:rPr lang="en-US" altLang="ja-JP" sz="2800" dirty="0">
                <a:latin typeface="メイリオ" panose="020B0604030504040204" pitchFamily="50" charset="-128"/>
                <a:ea typeface="メイリオ" panose="020B0604030504040204" pitchFamily="50" charset="-128"/>
              </a:rPr>
              <a:t>4.9</a:t>
            </a:r>
            <a:r>
              <a:rPr lang="ja-JP" altLang="en-US" sz="2800" dirty="0">
                <a:latin typeface="メイリオ" panose="020B0604030504040204" pitchFamily="50" charset="-128"/>
                <a:ea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社会保障財源として社会保険料収入が半分以上である。</a:t>
            </a:r>
            <a:endParaRPr lang="en-US" altLang="ja-JP" sz="2800" b="1"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974622" y="6277708"/>
            <a:ext cx="3877985" cy="369332"/>
          </a:xfrm>
          <a:prstGeom prst="rect">
            <a:avLst/>
          </a:prstGeom>
          <a:noFill/>
        </p:spPr>
        <p:txBody>
          <a:bodyPr wrap="none" rtlCol="0">
            <a:spAutoFit/>
          </a:bodyPr>
          <a:lstStyle/>
          <a:p>
            <a:r>
              <a:rPr lang="ja-JP" altLang="en-US" dirty="0"/>
              <a:t>国立社会保障・人口問題研究所発表</a:t>
            </a:r>
            <a:endParaRPr kumimoji="1" lang="ja-JP" altLang="en-US" dirty="0"/>
          </a:p>
        </p:txBody>
      </p:sp>
    </p:spTree>
    <p:extLst>
      <p:ext uri="{BB962C8B-B14F-4D97-AF65-F5344CB8AC3E}">
        <p14:creationId xmlns:p14="http://schemas.microsoft.com/office/powerpoint/2010/main" val="208164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492369" y="68158"/>
            <a:ext cx="11192607" cy="6306748"/>
          </a:xfrm>
          <a:prstGeom prst="rect">
            <a:avLst/>
          </a:prstGeom>
        </p:spPr>
      </p:pic>
      <p:sp>
        <p:nvSpPr>
          <p:cNvPr id="5" name="左大かっこ 4"/>
          <p:cNvSpPr/>
          <p:nvPr/>
        </p:nvSpPr>
        <p:spPr>
          <a:xfrm rot="16200000">
            <a:off x="4853356" y="5258281"/>
            <a:ext cx="184639" cy="2048610"/>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4624754" y="6488668"/>
            <a:ext cx="878767" cy="369332"/>
          </a:xfrm>
          <a:prstGeom prst="rect">
            <a:avLst/>
          </a:prstGeom>
          <a:noFill/>
        </p:spPr>
        <p:txBody>
          <a:bodyPr wrap="none" rtlCol="0">
            <a:spAutoFit/>
          </a:bodyPr>
          <a:lstStyle/>
          <a:p>
            <a:r>
              <a:rPr kumimoji="1" lang="en-US" altLang="ja-JP" b="1" dirty="0"/>
              <a:t>55.9</a:t>
            </a:r>
            <a:r>
              <a:rPr kumimoji="1" lang="ja-JP" altLang="en-US" b="1" dirty="0"/>
              <a:t>％</a:t>
            </a:r>
          </a:p>
        </p:txBody>
      </p:sp>
      <p:sp>
        <p:nvSpPr>
          <p:cNvPr id="7" name="左大かっこ 6"/>
          <p:cNvSpPr/>
          <p:nvPr/>
        </p:nvSpPr>
        <p:spPr>
          <a:xfrm rot="16200000">
            <a:off x="7458811" y="5258281"/>
            <a:ext cx="184639" cy="2048610"/>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7144608" y="6488668"/>
            <a:ext cx="841897" cy="369332"/>
          </a:xfrm>
          <a:prstGeom prst="rect">
            <a:avLst/>
          </a:prstGeom>
          <a:noFill/>
        </p:spPr>
        <p:txBody>
          <a:bodyPr wrap="none" rtlCol="0">
            <a:spAutoFit/>
          </a:bodyPr>
          <a:lstStyle/>
          <a:p>
            <a:r>
              <a:rPr kumimoji="1" lang="en-US" altLang="ja-JP" b="1" dirty="0"/>
              <a:t>39.2%</a:t>
            </a:r>
            <a:endParaRPr kumimoji="1" lang="ja-JP" altLang="en-US" b="1" dirty="0"/>
          </a:p>
        </p:txBody>
      </p:sp>
    </p:spTree>
    <p:extLst>
      <p:ext uri="{BB962C8B-B14F-4D97-AF65-F5344CB8AC3E}">
        <p14:creationId xmlns:p14="http://schemas.microsoft.com/office/powerpoint/2010/main" val="3102766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492369"/>
            <a:ext cx="12370777" cy="4955203"/>
          </a:xfrm>
          <a:prstGeom prst="rect">
            <a:avLst/>
          </a:prstGeom>
          <a:noFill/>
        </p:spPr>
        <p:txBody>
          <a:bodyPr wrap="square" rtlCol="0">
            <a:spAutoFit/>
          </a:bodyPr>
          <a:lstStyle/>
          <a:p>
            <a:r>
              <a:rPr lang="zh-TW" altLang="en-US" sz="3600" b="1" dirty="0">
                <a:latin typeface="メイリオ" panose="020B0604030504040204" pitchFamily="50" charset="-128"/>
                <a:ea typeface="メイリオ" panose="020B0604030504040204" pitchFamily="50" charset="-128"/>
              </a:rPr>
              <a:t>社会保障財源</a:t>
            </a:r>
            <a:r>
              <a:rPr lang="ja-JP" altLang="en-US" sz="3600" b="1" dirty="0">
                <a:latin typeface="メイリオ" panose="020B0604030504040204" pitchFamily="50" charset="-128"/>
                <a:ea typeface="メイリオ" panose="020B0604030504040204" pitchFamily="50" charset="-128"/>
              </a:rPr>
              <a:t>：社会保険料の内訳</a:t>
            </a: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被保険者拠出が</a:t>
            </a:r>
            <a:r>
              <a:rPr lang="en-US" altLang="ja-JP" sz="2800" dirty="0">
                <a:latin typeface="メイリオ" panose="020B0604030504040204" pitchFamily="50" charset="-128"/>
                <a:ea typeface="メイリオ" panose="020B0604030504040204" pitchFamily="50" charset="-128"/>
              </a:rPr>
              <a:t>38</a:t>
            </a:r>
            <a:r>
              <a:rPr lang="ja-JP" altLang="en-US" sz="2800" dirty="0">
                <a:latin typeface="メイリオ" panose="020B0604030504040204" pitchFamily="50" charset="-128"/>
                <a:ea typeface="メイリオ" panose="020B0604030504040204" pitchFamily="50" charset="-128"/>
              </a:rPr>
              <a:t>兆</a:t>
            </a:r>
            <a:r>
              <a:rPr lang="en-US" altLang="ja-JP" sz="2800" dirty="0">
                <a:latin typeface="メイリオ" panose="020B0604030504040204" pitchFamily="50" charset="-128"/>
                <a:ea typeface="メイリオ" panose="020B0604030504040204" pitchFamily="50" charset="-128"/>
              </a:rPr>
              <a:t>9665</a:t>
            </a:r>
            <a:r>
              <a:rPr lang="ja-JP" altLang="en-US" sz="2800" dirty="0">
                <a:latin typeface="メイリオ" panose="020B0604030504040204" pitchFamily="50" charset="-128"/>
                <a:ea typeface="メイリオ" panose="020B0604030504040204" pitchFamily="50" charset="-128"/>
              </a:rPr>
              <a:t>億円（対前年度</a:t>
            </a:r>
            <a:r>
              <a:rPr lang="en-US" altLang="ja-JP" sz="2800" dirty="0">
                <a:latin typeface="メイリオ" panose="020B0604030504040204" pitchFamily="50" charset="-128"/>
                <a:ea typeface="メイリオ" panose="020B0604030504040204" pitchFamily="50" charset="-128"/>
              </a:rPr>
              <a:t>1.6</a:t>
            </a:r>
            <a:r>
              <a:rPr lang="ja-JP" altLang="en-US" sz="2800" dirty="0">
                <a:latin typeface="メイリオ" panose="020B0604030504040204" pitchFamily="50" charset="-128"/>
                <a:ea typeface="メイリオ" panose="020B0604030504040204" pitchFamily="50" charset="-128"/>
              </a:rPr>
              <a:t>％増）</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事業主拠出が</a:t>
            </a:r>
            <a:r>
              <a:rPr lang="en-US" altLang="ja-JP" sz="2800" dirty="0">
                <a:latin typeface="メイリオ" panose="020B0604030504040204" pitchFamily="50" charset="-128"/>
                <a:ea typeface="メイリオ" panose="020B0604030504040204" pitchFamily="50" charset="-128"/>
              </a:rPr>
              <a:t>35</a:t>
            </a:r>
            <a:r>
              <a:rPr lang="ja-JP" altLang="en-US" sz="2800" dirty="0">
                <a:latin typeface="メイリオ" panose="020B0604030504040204" pitchFamily="50" charset="-128"/>
                <a:ea typeface="メイリオ" panose="020B0604030504040204" pitchFamily="50" charset="-128"/>
              </a:rPr>
              <a:t>兆</a:t>
            </a:r>
            <a:r>
              <a:rPr lang="en-US" altLang="ja-JP" sz="2800" dirty="0">
                <a:latin typeface="メイリオ" panose="020B0604030504040204" pitchFamily="50" charset="-128"/>
                <a:ea typeface="メイリオ" panose="020B0604030504040204" pitchFamily="50" charset="-128"/>
              </a:rPr>
              <a:t>417</a:t>
            </a:r>
            <a:r>
              <a:rPr lang="ja-JP" altLang="en-US" sz="2800" dirty="0">
                <a:latin typeface="メイリオ" panose="020B0604030504040204" pitchFamily="50" charset="-128"/>
                <a:ea typeface="メイリオ" panose="020B0604030504040204" pitchFamily="50" charset="-128"/>
              </a:rPr>
              <a:t>億円（同</a:t>
            </a:r>
            <a:r>
              <a:rPr lang="en-US" altLang="ja-JP" sz="2800" dirty="0">
                <a:latin typeface="メイリオ" panose="020B0604030504040204" pitchFamily="50" charset="-128"/>
                <a:ea typeface="メイリオ" panose="020B0604030504040204" pitchFamily="50" charset="-128"/>
              </a:rPr>
              <a:t>2.3</a:t>
            </a:r>
            <a:r>
              <a:rPr lang="ja-JP" altLang="en-US" sz="2800" dirty="0">
                <a:latin typeface="メイリオ" panose="020B0604030504040204" pitchFamily="50" charset="-128"/>
                <a:ea typeface="メイリオ" panose="020B0604030504040204" pitchFamily="50" charset="-128"/>
              </a:rPr>
              <a:t>％増）</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公費負担の内訳は</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国庫負担が</a:t>
            </a:r>
            <a:r>
              <a:rPr lang="en-US" altLang="ja-JP" sz="2800" dirty="0">
                <a:latin typeface="メイリオ" panose="020B0604030504040204" pitchFamily="50" charset="-128"/>
                <a:ea typeface="メイリオ" panose="020B0604030504040204" pitchFamily="50" charset="-128"/>
              </a:rPr>
              <a:t>34</a:t>
            </a:r>
            <a:r>
              <a:rPr lang="ja-JP" altLang="en-US" sz="2800" dirty="0">
                <a:latin typeface="メイリオ" panose="020B0604030504040204" pitchFamily="50" charset="-128"/>
                <a:ea typeface="メイリオ" panose="020B0604030504040204" pitchFamily="50" charset="-128"/>
              </a:rPr>
              <a:t>兆</a:t>
            </a:r>
            <a:r>
              <a:rPr lang="en-US" altLang="ja-JP" sz="2800" dirty="0">
                <a:latin typeface="メイリオ" panose="020B0604030504040204" pitchFamily="50" charset="-128"/>
                <a:ea typeface="メイリオ" panose="020B0604030504040204" pitchFamily="50" charset="-128"/>
              </a:rPr>
              <a:t>4067</a:t>
            </a:r>
            <a:r>
              <a:rPr lang="ja-JP" altLang="en-US" sz="2800" dirty="0">
                <a:latin typeface="メイリオ" panose="020B0604030504040204" pitchFamily="50" charset="-128"/>
                <a:ea typeface="メイリオ" panose="020B0604030504040204" pitchFamily="50" charset="-128"/>
              </a:rPr>
              <a:t>億円（同</a:t>
            </a:r>
            <a:r>
              <a:rPr lang="en-US" altLang="ja-JP" sz="2800" dirty="0">
                <a:latin typeface="メイリオ" panose="020B0604030504040204" pitchFamily="50" charset="-128"/>
                <a:ea typeface="メイリオ" panose="020B0604030504040204" pitchFamily="50" charset="-128"/>
              </a:rPr>
              <a:t>2.4</a:t>
            </a:r>
            <a:r>
              <a:rPr lang="ja-JP" altLang="en-US" sz="2800" dirty="0">
                <a:latin typeface="メイリオ" panose="020B0604030504040204" pitchFamily="50" charset="-128"/>
                <a:ea typeface="メイリオ" panose="020B0604030504040204" pitchFamily="50" charset="-128"/>
              </a:rPr>
              <a:t>％増）</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他の公費負担が</a:t>
            </a:r>
            <a:r>
              <a:rPr lang="en-US" altLang="ja-JP" sz="2800" dirty="0">
                <a:latin typeface="メイリオ" panose="020B0604030504040204" pitchFamily="50" charset="-128"/>
                <a:ea typeface="メイリオ" panose="020B0604030504040204" pitchFamily="50" charset="-128"/>
              </a:rPr>
              <a:t>17</a:t>
            </a:r>
            <a:r>
              <a:rPr lang="ja-JP" altLang="en-US" sz="2800" dirty="0">
                <a:latin typeface="メイリオ" panose="020B0604030504040204" pitchFamily="50" charset="-128"/>
                <a:ea typeface="メイリオ" panose="020B0604030504040204" pitchFamily="50" charset="-128"/>
              </a:rPr>
              <a:t>兆</a:t>
            </a:r>
            <a:r>
              <a:rPr lang="en-US" altLang="ja-JP" sz="2800" dirty="0">
                <a:latin typeface="メイリオ" panose="020B0604030504040204" pitchFamily="50" charset="-128"/>
                <a:ea typeface="メイリオ" panose="020B0604030504040204" pitchFamily="50" charset="-128"/>
              </a:rPr>
              <a:t>5070</a:t>
            </a:r>
            <a:r>
              <a:rPr lang="ja-JP" altLang="en-US" sz="2800" dirty="0">
                <a:latin typeface="メイリオ" panose="020B0604030504040204" pitchFamily="50" charset="-128"/>
                <a:ea typeface="メイリオ" panose="020B0604030504040204" pitchFamily="50" charset="-128"/>
              </a:rPr>
              <a:t>億円（同</a:t>
            </a:r>
            <a:r>
              <a:rPr lang="en-US" altLang="ja-JP" sz="2800" dirty="0">
                <a:latin typeface="メイリオ" panose="020B0604030504040204" pitchFamily="50" charset="-128"/>
                <a:ea typeface="メイリオ" panose="020B0604030504040204" pitchFamily="50" charset="-128"/>
              </a:rPr>
              <a:t>4.3</a:t>
            </a:r>
            <a:r>
              <a:rPr lang="ja-JP" altLang="en-US" sz="2800" dirty="0">
                <a:latin typeface="メイリオ" panose="020B0604030504040204" pitchFamily="50" charset="-128"/>
                <a:ea typeface="メイリオ" panose="020B0604030504040204" pitchFamily="50" charset="-128"/>
              </a:rPr>
              <a:t>％増）</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社会保険料負担に占める</a:t>
            </a:r>
            <a:r>
              <a:rPr lang="ja-JP" altLang="en-US" sz="2800" b="1" dirty="0">
                <a:latin typeface="メイリオ" panose="020B0604030504040204" pitchFamily="50" charset="-128"/>
                <a:ea typeface="メイリオ" panose="020B0604030504040204" pitchFamily="50" charset="-128"/>
              </a:rPr>
              <a:t>「被保険者拠出（負担）＞事業主拠出（負担）」</a:t>
            </a:r>
            <a:endParaRPr lang="en-US" altLang="ja-JP" sz="2800" b="1"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974622" y="6277708"/>
            <a:ext cx="3877985" cy="369332"/>
          </a:xfrm>
          <a:prstGeom prst="rect">
            <a:avLst/>
          </a:prstGeom>
          <a:noFill/>
        </p:spPr>
        <p:txBody>
          <a:bodyPr wrap="none" rtlCol="0">
            <a:spAutoFit/>
          </a:bodyPr>
          <a:lstStyle/>
          <a:p>
            <a:r>
              <a:rPr lang="ja-JP" altLang="en-US" dirty="0"/>
              <a:t>国立社会保障・人口問題研究所発表</a:t>
            </a:r>
            <a:endParaRPr kumimoji="1" lang="ja-JP" altLang="en-US" dirty="0"/>
          </a:p>
        </p:txBody>
      </p:sp>
    </p:spTree>
    <p:extLst>
      <p:ext uri="{BB962C8B-B14F-4D97-AF65-F5344CB8AC3E}">
        <p14:creationId xmlns:p14="http://schemas.microsoft.com/office/powerpoint/2010/main" val="416376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208" y="92563"/>
            <a:ext cx="10515600" cy="1325563"/>
          </a:xfrm>
        </p:spPr>
        <p:txBody>
          <a:bodyPr/>
          <a:lstStyle/>
          <a:p>
            <a:r>
              <a:rPr lang="ja-JP" altLang="en-US" b="1" dirty="0">
                <a:latin typeface="メイリオ" panose="020B0604030504040204" pitchFamily="50" charset="-128"/>
                <a:ea typeface="メイリオ" panose="020B0604030504040204" pitchFamily="50" charset="-128"/>
              </a:rPr>
              <a:t>社会保険料収入の減少と公費負担の増大</a:t>
            </a:r>
            <a:endParaRPr kumimoji="1" lang="ja-JP" altLang="en-US" b="1"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6200" y="1585180"/>
            <a:ext cx="12115800" cy="4031873"/>
          </a:xfrm>
          <a:prstGeom prst="rect">
            <a:avLst/>
          </a:prstGeom>
          <a:noFill/>
        </p:spPr>
        <p:txBody>
          <a:bodyPr wrap="square" rtlCol="0">
            <a:spAutoFit/>
          </a:bodyPr>
          <a:lstStyle/>
          <a:p>
            <a:r>
              <a:rPr lang="en-US" altLang="ja-JP" sz="3200" dirty="0"/>
              <a:t>1990</a:t>
            </a:r>
            <a:r>
              <a:rPr lang="ja-JP" altLang="en-US" sz="3200" dirty="0"/>
              <a:t>年代には、社会保障給付費と社会保険料の差は大きくなかったが、その後、社会保障給付費は一貫して増えた。</a:t>
            </a:r>
            <a:endParaRPr lang="en-US" altLang="ja-JP" sz="3200" dirty="0"/>
          </a:p>
          <a:p>
            <a:r>
              <a:rPr lang="ja-JP" altLang="en-US" sz="3200" dirty="0"/>
              <a:t>社会保険料は、</a:t>
            </a:r>
            <a:r>
              <a:rPr lang="en-US" altLang="ja-JP" sz="3200" dirty="0"/>
              <a:t>2000</a:t>
            </a:r>
            <a:r>
              <a:rPr lang="ja-JP" altLang="en-US" sz="3200" dirty="0"/>
              <a:t>年代に伸びが停滞し、差が増大。</a:t>
            </a:r>
            <a:endParaRPr lang="en-US" altLang="ja-JP" sz="3200" dirty="0"/>
          </a:p>
          <a:p>
            <a:r>
              <a:rPr lang="ja-JP" altLang="en-US" sz="3200" dirty="0"/>
              <a:t>その差は、公費負担の増大で埋められてきた。</a:t>
            </a:r>
            <a:endParaRPr lang="en-US" altLang="ja-JP" sz="3200" dirty="0"/>
          </a:p>
          <a:p>
            <a:endParaRPr lang="en-US" altLang="ja-JP" sz="3200" dirty="0"/>
          </a:p>
          <a:p>
            <a:r>
              <a:rPr lang="en-US" altLang="ja-JP" sz="3200" dirty="0"/>
              <a:t>1990</a:t>
            </a:r>
            <a:r>
              <a:rPr lang="ja-JP" altLang="en-US" sz="3200" dirty="0"/>
              <a:t>年代では、</a:t>
            </a:r>
            <a:endParaRPr lang="en-US" altLang="ja-JP" sz="3200" dirty="0"/>
          </a:p>
          <a:p>
            <a:r>
              <a:rPr lang="ja-JP" altLang="en-US" sz="3200" dirty="0"/>
              <a:t>社会保険料は社会保障給付費の８割以上を占めていたが、</a:t>
            </a:r>
            <a:endParaRPr lang="en-US" altLang="ja-JP" sz="3200" dirty="0"/>
          </a:p>
          <a:p>
            <a:r>
              <a:rPr lang="en-US" altLang="ja-JP" sz="3200" b="1" dirty="0"/>
              <a:t>2019</a:t>
            </a:r>
            <a:r>
              <a:rPr lang="ja-JP" altLang="en-US" sz="3200" b="1" dirty="0"/>
              <a:t>年度には６割弱に減り、４割を公費が占める。</a:t>
            </a:r>
            <a:endParaRPr kumimoji="1" lang="ja-JP" altLang="en-US" sz="3200" b="1" dirty="0"/>
          </a:p>
        </p:txBody>
      </p:sp>
    </p:spTree>
    <p:extLst>
      <p:ext uri="{BB962C8B-B14F-4D97-AF65-F5344CB8AC3E}">
        <p14:creationId xmlns:p14="http://schemas.microsoft.com/office/powerpoint/2010/main" val="6890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354016" y="106485"/>
            <a:ext cx="9249507" cy="6166338"/>
          </a:xfrm>
          <a:prstGeom prst="rect">
            <a:avLst/>
          </a:prstGeom>
        </p:spPr>
      </p:pic>
      <p:sp>
        <p:nvSpPr>
          <p:cNvPr id="5" name="テキスト ボックス 4"/>
          <p:cNvSpPr txBox="1"/>
          <p:nvPr/>
        </p:nvSpPr>
        <p:spPr>
          <a:xfrm>
            <a:off x="5978769" y="6339254"/>
            <a:ext cx="6019597" cy="369332"/>
          </a:xfrm>
          <a:prstGeom prst="rect">
            <a:avLst/>
          </a:prstGeom>
          <a:noFill/>
        </p:spPr>
        <p:txBody>
          <a:bodyPr wrap="none" rtlCol="0">
            <a:spAutoFit/>
          </a:bodyPr>
          <a:lstStyle/>
          <a:p>
            <a:r>
              <a:rPr lang="en-US" altLang="ja-JP"/>
              <a:t>https://job.minnanokaigo.com/news/kaigogaku/no18/</a:t>
            </a:r>
            <a:endParaRPr kumimoji="1" lang="ja-JP" altLang="en-US" dirty="0"/>
          </a:p>
        </p:txBody>
      </p:sp>
    </p:spTree>
    <p:extLst>
      <p:ext uri="{BB962C8B-B14F-4D97-AF65-F5344CB8AC3E}">
        <p14:creationId xmlns:p14="http://schemas.microsoft.com/office/powerpoint/2010/main" val="22612384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3177</Words>
  <Application>Microsoft Office PowerPoint</Application>
  <PresentationFormat>ワイド画面</PresentationFormat>
  <Paragraphs>251</Paragraphs>
  <Slides>33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33</vt:i4>
      </vt:variant>
    </vt:vector>
  </HeadingPairs>
  <TitlesOfParts>
    <vt:vector size="40" baseType="lpstr">
      <vt:lpstr>ＭＳ Ｐゴシック</vt:lpstr>
      <vt:lpstr>ＭＳ ゴシック</vt:lpstr>
      <vt:lpstr>メイリオ</vt:lpstr>
      <vt:lpstr>游ゴシック</vt:lpstr>
      <vt:lpstr>游ゴシック Light</vt:lpstr>
      <vt:lpstr>Arial</vt:lpstr>
      <vt:lpstr>Office テーマ</vt:lpstr>
      <vt:lpstr>社会保険料の累進性強化の　制度設計について  伊藤周平（鹿児島大学）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社会保険料収入の減少と公費負担の増大</vt:lpstr>
      <vt:lpstr>PowerPoint プレゼンテーション</vt:lpstr>
      <vt:lpstr>公費負担が増えた原因</vt:lpstr>
      <vt:lpstr>社会保険料収入構造の変化</vt:lpstr>
      <vt:lpstr>低所得者に重い社会保険料負担</vt:lpstr>
      <vt:lpstr>健康保険や厚生年金保険などの 　　　　　　　被用者保険の保険料は累進性が弱い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国民健康保険料・保険税の軽減について</vt:lpstr>
      <vt:lpstr>国民健康保険料・保険税の減免について</vt:lpstr>
      <vt:lpstr>恒常的な生活困窮者に対して国民健康保険料の免除に付いての判決</vt:lpstr>
      <vt:lpstr>不十分なコロナ禍の軽減・減免措置</vt:lpstr>
      <vt:lpstr>日本の国民健康保険料額の算定の仕組み</vt:lpstr>
      <vt:lpstr>PowerPoint プレゼンテーション</vt:lpstr>
      <vt:lpstr>社会保険料の負担軽減と減免範囲の拡大</vt:lpstr>
      <vt:lpstr>社会保険料の負担軽減と減免範囲の拡大</vt:lpstr>
      <vt:lpstr>被用者保険の保険料の累進性の導入 厚生年金の高額所得者への給付抑制はセット</vt:lpstr>
      <vt:lpstr>アメリカでは年金制度が"累進性”に近い</vt:lpstr>
      <vt:lpstr>社会保険料負担の事業主負担比率の引き上げ、被保険者負担の引き下げをセットで行う</vt:lpstr>
      <vt:lpstr>その他 年金積立金の取り崩しも有効 年金積立金は保険料の一部を原資とし、GPIFが運用している</vt:lpstr>
      <vt:lpstr>医療・介護の窓口負担の軽減の充実</vt:lpstr>
      <vt:lpstr>高齢者の介護保障・医療保障を社会保険方式で行うことに、そもそも無理がある</vt:lpstr>
    </vt:vector>
  </TitlesOfParts>
  <Company>衆議院</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社会保険料の累進性強化の　制度設計について  伊藤周平（鹿児島大学） </dc:title>
  <dc:creator>吉度 模彌</dc:creator>
  <cp:lastModifiedBy>周平 伊藤</cp:lastModifiedBy>
  <cp:revision>25</cp:revision>
  <dcterms:created xsi:type="dcterms:W3CDTF">2022-04-25T03:04:43Z</dcterms:created>
  <dcterms:modified xsi:type="dcterms:W3CDTF">2024-01-24T04:00:41Z</dcterms:modified>
</cp:coreProperties>
</file>